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5"/>
  </p:notesMasterIdLst>
  <p:sldIdLst>
    <p:sldId id="257" r:id="rId3"/>
    <p:sldId id="258" r:id="rId4"/>
    <p:sldId id="83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61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00503000000020004" pitchFamily="2" charset="0"/>
      <p:regular r:id="rId30"/>
      <p:bold r:id="rId31"/>
      <p:italic r:id="rId32"/>
      <p:boldItalic r:id="rId33"/>
    </p:embeddedFont>
    <p:embeddedFont>
      <p:font typeface="Helvetica Neue Light" panose="02000403000000020004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12">
          <p15:clr>
            <a:srgbClr val="A4A3A4"/>
          </p15:clr>
        </p15:guide>
        <p15:guide id="4" orient="horz" pos="1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>
        <p:guide orient="horz" pos="2160"/>
        <p:guide pos="3840"/>
        <p:guide orient="horz" pos="3612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979955f0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979955f02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5979955f02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979955f0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979955f02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5979955f02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979955f0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979955f0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979955f0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979955f0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979955f02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5979955f02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979955f0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979955f02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CAGR : Compound Annual Growth Rate</a:t>
            </a:r>
            <a:endParaRPr/>
          </a:p>
        </p:txBody>
      </p:sp>
      <p:sp>
        <p:nvSpPr>
          <p:cNvPr id="369" name="Google Shape;369;g5979955f02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979955f0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979955f02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5979955f02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979955f0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979955f02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979955f02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979955f0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5979955f02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5979955f02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979955f0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979955f02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5979955f02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979955f02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979955f02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5979955f02_0_2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979955f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5979955f02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5979955f02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222ecbf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222ecbf1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5222ecbf1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979955f0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979955f02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5979955f02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959979c3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959979c3b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959979c3b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959979c3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959979c3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5959979c3b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979955f0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979955f02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5979955f02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979955f0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979955f02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g5979955f02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979955f0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979955f0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5979955f0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979955f0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979955f0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5979955f02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979955f0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979955f0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5979955f02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09221" y="2833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529275" y="982904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29275" y="2010096"/>
            <a:ext cx="4153936" cy="420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1" name="Google Shape;61;p12"/>
          <p:cNvCxnSpPr/>
          <p:nvPr/>
        </p:nvCxnSpPr>
        <p:spPr>
          <a:xfrm>
            <a:off x="639999" y="1485315"/>
            <a:ext cx="3790111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529275" y="1587964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9275" y="982904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529275" y="2010096"/>
            <a:ext cx="4153936" cy="420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None/>
              <a:defRPr sz="1400">
                <a:solidFill>
                  <a:srgbClr val="0D161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None/>
              <a:defRPr sz="1200">
                <a:solidFill>
                  <a:srgbClr val="0D161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None/>
              <a:defRPr sz="1100">
                <a:solidFill>
                  <a:srgbClr val="0D161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None/>
              <a:defRPr sz="1000">
                <a:solidFill>
                  <a:srgbClr val="0D161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13"/>
          <p:cNvCxnSpPr/>
          <p:nvPr/>
        </p:nvCxnSpPr>
        <p:spPr>
          <a:xfrm>
            <a:off x="639999" y="1485315"/>
            <a:ext cx="3790111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529275" y="1587964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29275" y="1913073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29275" y="2940265"/>
            <a:ext cx="4153936" cy="248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3" name="Google Shape;73;p14"/>
          <p:cNvCxnSpPr/>
          <p:nvPr/>
        </p:nvCxnSpPr>
        <p:spPr>
          <a:xfrm>
            <a:off x="639999" y="2415484"/>
            <a:ext cx="3790111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529275" y="2518133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9528365" y="1"/>
            <a:ext cx="2544299" cy="6858000"/>
          </a:xfrm>
          <a:prstGeom prst="rect">
            <a:avLst/>
          </a:prstGeom>
          <a:solidFill>
            <a:srgbClr val="8CD1E1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029222" y="289212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23887" y="1836680"/>
            <a:ext cx="5083229" cy="41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0" name="Google Shape;80;p15"/>
          <p:cNvCxnSpPr/>
          <p:nvPr/>
        </p:nvCxnSpPr>
        <p:spPr>
          <a:xfrm>
            <a:off x="4203010" y="791623"/>
            <a:ext cx="3790111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029222" y="894272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6476179" y="1836680"/>
            <a:ext cx="5083229" cy="41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029222" y="289212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23887" y="1836680"/>
            <a:ext cx="5083229" cy="41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None/>
              <a:defRPr sz="1400">
                <a:solidFill>
                  <a:srgbClr val="0D161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None/>
              <a:defRPr sz="1200">
                <a:solidFill>
                  <a:srgbClr val="0D161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None/>
              <a:defRPr sz="1100">
                <a:solidFill>
                  <a:srgbClr val="0D161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None/>
              <a:defRPr sz="1000">
                <a:solidFill>
                  <a:srgbClr val="0D161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4203010" y="791623"/>
            <a:ext cx="3790111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4029222" y="894272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body" idx="3"/>
          </p:nvPr>
        </p:nvSpPr>
        <p:spPr>
          <a:xfrm>
            <a:off x="6476179" y="1836680"/>
            <a:ext cx="5083229" cy="41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None/>
              <a:defRPr sz="1400">
                <a:solidFill>
                  <a:srgbClr val="0D161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None/>
              <a:defRPr sz="1200">
                <a:solidFill>
                  <a:srgbClr val="0D161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None/>
              <a:defRPr sz="1100">
                <a:solidFill>
                  <a:srgbClr val="0D161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None/>
              <a:defRPr sz="1000">
                <a:solidFill>
                  <a:srgbClr val="0D161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6850251" y="0"/>
            <a:ext cx="53417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9275" y="2076345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529275" y="3103537"/>
            <a:ext cx="4153936" cy="230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>
            <a:off x="639999" y="2578756"/>
            <a:ext cx="3853173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529275" y="2681405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529275" y="2076345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529275" y="3103537"/>
            <a:ext cx="4153936" cy="230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None/>
              <a:defRPr sz="1400">
                <a:solidFill>
                  <a:srgbClr val="0D161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None/>
              <a:defRPr sz="1200">
                <a:solidFill>
                  <a:srgbClr val="0D161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None/>
              <a:defRPr sz="1100">
                <a:solidFill>
                  <a:srgbClr val="0D161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None/>
              <a:defRPr sz="1000">
                <a:solidFill>
                  <a:srgbClr val="0D161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1" name="Google Shape;101;p18"/>
          <p:cNvCxnSpPr/>
          <p:nvPr/>
        </p:nvCxnSpPr>
        <p:spPr>
          <a:xfrm>
            <a:off x="639999" y="2578756"/>
            <a:ext cx="3853173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529275" y="2681405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529275" y="2076345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529275" y="3103537"/>
            <a:ext cx="4153936" cy="230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>
            <a:off x="639999" y="2578756"/>
            <a:ext cx="3853173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76862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529275" y="2681405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009672" y="1627317"/>
            <a:ext cx="1149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1035306" y="3318777"/>
            <a:ext cx="1148946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1035300" y="5010237"/>
            <a:ext cx="1149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2659063" y="1552698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2658793" y="3237870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3"/>
          </p:nvPr>
        </p:nvSpPr>
        <p:spPr>
          <a:xfrm>
            <a:off x="2658793" y="4923042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22" name="Google Shape;122;p21"/>
          <p:cNvCxnSpPr/>
          <p:nvPr/>
        </p:nvCxnSpPr>
        <p:spPr>
          <a:xfrm>
            <a:off x="2408855" y="161324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21"/>
          <p:cNvCxnSpPr/>
          <p:nvPr/>
        </p:nvCxnSpPr>
        <p:spPr>
          <a:xfrm>
            <a:off x="2408855" y="330470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2408855" y="499616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29275" y="157848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1035297" y="1627317"/>
            <a:ext cx="1149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1E517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1035306" y="3318777"/>
            <a:ext cx="1149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F8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035263" y="5010237"/>
            <a:ext cx="1149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9EC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659063" y="1552698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Char char="•"/>
              <a:defRPr sz="1600">
                <a:solidFill>
                  <a:srgbClr val="0D1618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2658793" y="3237870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Char char="•"/>
              <a:defRPr sz="1600">
                <a:solidFill>
                  <a:srgbClr val="0D1618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2658793" y="4923042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Char char="•"/>
              <a:defRPr sz="1600">
                <a:solidFill>
                  <a:srgbClr val="0D1618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cxnSp>
        <p:nvCxnSpPr>
          <p:cNvPr id="134" name="Google Shape;134;p22"/>
          <p:cNvCxnSpPr/>
          <p:nvPr/>
        </p:nvCxnSpPr>
        <p:spPr>
          <a:xfrm>
            <a:off x="2408855" y="161324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2408855" y="330470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22"/>
          <p:cNvCxnSpPr/>
          <p:nvPr/>
        </p:nvCxnSpPr>
        <p:spPr>
          <a:xfrm>
            <a:off x="2408855" y="499616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659063" y="1552698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2658793" y="3237870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3"/>
          </p:nvPr>
        </p:nvSpPr>
        <p:spPr>
          <a:xfrm>
            <a:off x="2658793" y="4923042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996252" y="5010237"/>
            <a:ext cx="1188000" cy="1188000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996252" y="3318777"/>
            <a:ext cx="1188000" cy="1188000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996252" y="1627317"/>
            <a:ext cx="1188000" cy="1188000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6" name="Google Shape;146;p23"/>
          <p:cNvCxnSpPr/>
          <p:nvPr/>
        </p:nvCxnSpPr>
        <p:spPr>
          <a:xfrm>
            <a:off x="2408855" y="161324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3"/>
          <p:cNvCxnSpPr/>
          <p:nvPr/>
        </p:nvCxnSpPr>
        <p:spPr>
          <a:xfrm>
            <a:off x="2408855" y="330470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23"/>
          <p:cNvCxnSpPr/>
          <p:nvPr/>
        </p:nvCxnSpPr>
        <p:spPr>
          <a:xfrm>
            <a:off x="2408855" y="4996169"/>
            <a:ext cx="0" cy="1188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2659063" y="1552698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Char char="•"/>
              <a:defRPr sz="1600">
                <a:solidFill>
                  <a:srgbClr val="0D1618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2658793" y="3237870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Char char="•"/>
              <a:defRPr sz="1600">
                <a:solidFill>
                  <a:srgbClr val="0D1618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3"/>
          </p:nvPr>
        </p:nvSpPr>
        <p:spPr>
          <a:xfrm>
            <a:off x="2658793" y="4923042"/>
            <a:ext cx="8928100" cy="13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Char char="•"/>
              <a:defRPr sz="1600">
                <a:solidFill>
                  <a:srgbClr val="0D1618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996252" y="5010237"/>
            <a:ext cx="1188000" cy="1188000"/>
          </a:xfrm>
          <a:prstGeom prst="ellipse">
            <a:avLst/>
          </a:prstGeom>
          <a:noFill/>
          <a:ln w="12700" cap="flat" cmpd="sng">
            <a:solidFill>
              <a:srgbClr val="0F82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D16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996252" y="3318777"/>
            <a:ext cx="1188000" cy="1188000"/>
          </a:xfrm>
          <a:prstGeom prst="ellipse">
            <a:avLst/>
          </a:prstGeom>
          <a:noFill/>
          <a:ln w="12700" cap="flat" cmpd="sng">
            <a:solidFill>
              <a:srgbClr val="0F82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D16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996252" y="1627317"/>
            <a:ext cx="1188000" cy="1188000"/>
          </a:xfrm>
          <a:prstGeom prst="ellipse">
            <a:avLst/>
          </a:prstGeom>
          <a:noFill/>
          <a:ln w="12700" cap="flat" cmpd="sng">
            <a:solidFill>
              <a:srgbClr val="0F82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D16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8" name="Google Shape;158;p24"/>
          <p:cNvCxnSpPr/>
          <p:nvPr/>
        </p:nvCxnSpPr>
        <p:spPr>
          <a:xfrm>
            <a:off x="2408855" y="1613249"/>
            <a:ext cx="0" cy="1188000"/>
          </a:xfrm>
          <a:prstGeom prst="straightConnector1">
            <a:avLst/>
          </a:prstGeom>
          <a:noFill/>
          <a:ln w="38100" cap="flat" cmpd="sng">
            <a:solidFill>
              <a:srgbClr val="0F82A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24"/>
          <p:cNvCxnSpPr/>
          <p:nvPr/>
        </p:nvCxnSpPr>
        <p:spPr>
          <a:xfrm>
            <a:off x="2408855" y="3304709"/>
            <a:ext cx="0" cy="1188000"/>
          </a:xfrm>
          <a:prstGeom prst="straightConnector1">
            <a:avLst/>
          </a:prstGeom>
          <a:noFill/>
          <a:ln w="38100" cap="flat" cmpd="sng">
            <a:solidFill>
              <a:srgbClr val="0F82A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2408855" y="4996169"/>
            <a:ext cx="0" cy="1188000"/>
          </a:xfrm>
          <a:prstGeom prst="straightConnector1">
            <a:avLst/>
          </a:prstGeom>
          <a:noFill/>
          <a:ln w="38100" cap="flat" cmpd="sng">
            <a:solidFill>
              <a:srgbClr val="0F82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A95-05C1-4CD5-A1C1-BD3EB71AABA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3062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09220" y="2833116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140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029222" y="289212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23887" y="1836680"/>
            <a:ext cx="5083229" cy="41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" name="Google Shape;18;p4"/>
          <p:cNvCxnSpPr/>
          <p:nvPr/>
        </p:nvCxnSpPr>
        <p:spPr>
          <a:xfrm>
            <a:off x="4203010" y="791623"/>
            <a:ext cx="3790111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47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029222" y="894272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6476179" y="1836680"/>
            <a:ext cx="5083229" cy="41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30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Graphic 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479376" y="522942"/>
            <a:ext cx="11233248" cy="59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52450" y="6119350"/>
            <a:ext cx="7402514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5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0296" y="2290459"/>
            <a:ext cx="6071406" cy="32610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891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29275" y="1578486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64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29275" y="1578486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45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0_Title and Content">
  <p:cSld name="20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529275" y="1578486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933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29275" y="2401808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29275" y="3429000"/>
            <a:ext cx="10515601" cy="25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529275" y="3006868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179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le and Content">
  <p:cSld name="1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529275" y="2401808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529275" y="3429000"/>
            <a:ext cx="10515601" cy="25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" name="Google Shape;47;p10"/>
          <p:cNvCxnSpPr/>
          <p:nvPr/>
        </p:nvCxnSpPr>
        <p:spPr>
          <a:xfrm>
            <a:off x="639999" y="2904219"/>
            <a:ext cx="3837409" cy="1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47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529275" y="3006868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0" descr="Pictur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4" y="139583"/>
            <a:ext cx="724020" cy="7240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4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529275" y="2076344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529275" y="3103536"/>
            <a:ext cx="4153936" cy="23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9275" y="268140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46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529275" y="982903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529275" y="2010095"/>
            <a:ext cx="4153936" cy="420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529275" y="158796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750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Title and Content">
  <p:cSld name="1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529275" y="982903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529275" y="2010095"/>
            <a:ext cx="4153936" cy="420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5" name="Google Shape;65;p13"/>
          <p:cNvCxnSpPr/>
          <p:nvPr/>
        </p:nvCxnSpPr>
        <p:spPr>
          <a:xfrm>
            <a:off x="639999" y="1485314"/>
            <a:ext cx="3790111" cy="1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47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529275" y="158796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3" descr="Pictur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4" y="139583"/>
            <a:ext cx="724020" cy="7240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292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and Content">
  <p:cSld name="4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529275" y="1913072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529275" y="2940264"/>
            <a:ext cx="4153936" cy="248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529275" y="2518132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9528364" y="1"/>
            <a:ext cx="2544300" cy="6858001"/>
          </a:xfrm>
          <a:prstGeom prst="rect">
            <a:avLst/>
          </a:prstGeom>
          <a:solidFill>
            <a:schemeClr val="accent2">
              <a:alpha val="69411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Google Shape;74;p14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0584" y="139583"/>
            <a:ext cx="724020" cy="72402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92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29221" y="289211"/>
            <a:ext cx="4153937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623887" y="1836679"/>
            <a:ext cx="5083229" cy="4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4029221" y="894271"/>
            <a:ext cx="4153937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67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Title and Content">
  <p:cSld name="1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029221" y="289211"/>
            <a:ext cx="4153937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23887" y="1836679"/>
            <a:ext cx="5083229" cy="4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4203010" y="791622"/>
            <a:ext cx="3790112" cy="1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47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4029221" y="894271"/>
            <a:ext cx="4153937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16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4" y="139583"/>
            <a:ext cx="724020" cy="7240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637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and Content">
  <p:cSld name="6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6850250" y="0"/>
            <a:ext cx="53417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529275" y="2076344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529275" y="3103536"/>
            <a:ext cx="4153936" cy="23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529275" y="268140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7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0584" y="139583"/>
            <a:ext cx="724020" cy="7240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57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8_Title and Content">
  <p:cSld name="1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29275" y="2076344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29275" y="3103536"/>
            <a:ext cx="4153936" cy="23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18"/>
          <p:cNvCxnSpPr/>
          <p:nvPr/>
        </p:nvCxnSpPr>
        <p:spPr>
          <a:xfrm>
            <a:off x="639999" y="2578755"/>
            <a:ext cx="3853174" cy="1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47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529275" y="268140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18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4" y="139583"/>
            <a:ext cx="724020" cy="724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283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1_Title and Content">
  <p:cSld name="2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529275" y="2076344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529275" y="3103536"/>
            <a:ext cx="4153936" cy="23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19"/>
          <p:cNvCxnSpPr/>
          <p:nvPr/>
        </p:nvCxnSpPr>
        <p:spPr>
          <a:xfrm>
            <a:off x="639999" y="2578755"/>
            <a:ext cx="3853174" cy="1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470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29275" y="268140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536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E7E6E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529275" y="2076344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529275" y="3103536"/>
            <a:ext cx="4153936" cy="23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529275" y="2681404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087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16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268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/>
          <p:nvPr/>
        </p:nvSpPr>
        <p:spPr>
          <a:xfrm>
            <a:off x="1602744" y="1484496"/>
            <a:ext cx="1347253" cy="143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Helvetica Neue"/>
              <a:buNone/>
            </a:pPr>
            <a:r>
              <a:rPr lang="fr-FR" sz="88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1609778" y="3175956"/>
            <a:ext cx="1347253" cy="143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Helvetica Neue"/>
              <a:buNone/>
            </a:pPr>
            <a:r>
              <a:rPr lang="fr-FR" sz="88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1595710" y="4867416"/>
            <a:ext cx="1347253" cy="143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Helvetica Neue"/>
              <a:buNone/>
            </a:pPr>
            <a:r>
              <a:rPr lang="fr-FR" sz="88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2659063" y="1552697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2"/>
          </p:nvPr>
        </p:nvSpPr>
        <p:spPr>
          <a:xfrm>
            <a:off x="2658792" y="3237869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3"/>
          </p:nvPr>
        </p:nvSpPr>
        <p:spPr>
          <a:xfrm>
            <a:off x="2658792" y="4923042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3"/>
          <p:cNvCxnSpPr/>
          <p:nvPr/>
        </p:nvCxnSpPr>
        <p:spPr>
          <a:xfrm flipH="1">
            <a:off x="2408854" y="1613248"/>
            <a:ext cx="1" cy="118800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" name="Google Shape;127;p23"/>
          <p:cNvCxnSpPr/>
          <p:nvPr/>
        </p:nvCxnSpPr>
        <p:spPr>
          <a:xfrm flipH="1">
            <a:off x="2408854" y="330470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" name="Google Shape;128;p23"/>
          <p:cNvCxnSpPr/>
          <p:nvPr/>
        </p:nvCxnSpPr>
        <p:spPr>
          <a:xfrm flipH="1">
            <a:off x="2408854" y="499616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435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1602744" y="1484496"/>
            <a:ext cx="1347253" cy="143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177"/>
              </a:buClr>
              <a:buSzPts val="8800"/>
              <a:buFont typeface="Helvetica Neue"/>
              <a:buNone/>
            </a:pPr>
            <a:r>
              <a:rPr lang="fr-FR" sz="8800" b="1" i="0" u="none" strike="noStrike" cap="none">
                <a:solidFill>
                  <a:srgbClr val="1E517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1609778" y="3175956"/>
            <a:ext cx="1347253" cy="143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82A2"/>
              </a:buClr>
              <a:buSzPts val="8800"/>
              <a:buFont typeface="Helvetica Neue"/>
              <a:buNone/>
            </a:pPr>
            <a:r>
              <a:rPr lang="fr-FR" sz="8800" b="1" i="0" u="none" strike="noStrike" cap="none">
                <a:solidFill>
                  <a:srgbClr val="0F8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1595710" y="4867416"/>
            <a:ext cx="1347253" cy="143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C2"/>
              </a:buClr>
              <a:buSzPts val="8800"/>
              <a:buFont typeface="Helvetica Neue"/>
              <a:buNone/>
            </a:pPr>
            <a:r>
              <a:rPr lang="fr-FR" sz="8800" b="1" i="0" u="none" strike="noStrike" cap="none">
                <a:solidFill>
                  <a:srgbClr val="009EC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2659063" y="1552697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2658792" y="3237869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3"/>
          </p:nvPr>
        </p:nvSpPr>
        <p:spPr>
          <a:xfrm>
            <a:off x="2658792" y="4923042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8" name="Google Shape;138;p24"/>
          <p:cNvCxnSpPr/>
          <p:nvPr/>
        </p:nvCxnSpPr>
        <p:spPr>
          <a:xfrm flipH="1">
            <a:off x="2408854" y="1613248"/>
            <a:ext cx="1" cy="118800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9" name="Google Shape;139;p24"/>
          <p:cNvCxnSpPr/>
          <p:nvPr/>
        </p:nvCxnSpPr>
        <p:spPr>
          <a:xfrm flipH="1">
            <a:off x="2408854" y="330470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0" name="Google Shape;140;p24"/>
          <p:cNvCxnSpPr/>
          <p:nvPr/>
        </p:nvCxnSpPr>
        <p:spPr>
          <a:xfrm flipH="1">
            <a:off x="2408854" y="499616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659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2659063" y="1552697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2"/>
          </p:nvPr>
        </p:nvSpPr>
        <p:spPr>
          <a:xfrm>
            <a:off x="2658792" y="3237869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3"/>
          </p:nvPr>
        </p:nvSpPr>
        <p:spPr>
          <a:xfrm>
            <a:off x="2658792" y="4923042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996251" y="5010236"/>
            <a:ext cx="1188002" cy="1188001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996251" y="3318776"/>
            <a:ext cx="1188002" cy="1188001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996251" y="1627316"/>
            <a:ext cx="1188002" cy="1188002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0" name="Google Shape;150;p25"/>
          <p:cNvCxnSpPr/>
          <p:nvPr/>
        </p:nvCxnSpPr>
        <p:spPr>
          <a:xfrm flipH="1">
            <a:off x="2408854" y="1613248"/>
            <a:ext cx="1" cy="118800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" name="Google Shape;151;p25"/>
          <p:cNvCxnSpPr/>
          <p:nvPr/>
        </p:nvCxnSpPr>
        <p:spPr>
          <a:xfrm flipH="1">
            <a:off x="2408854" y="330470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2" name="Google Shape;152;p25"/>
          <p:cNvCxnSpPr/>
          <p:nvPr/>
        </p:nvCxnSpPr>
        <p:spPr>
          <a:xfrm flipH="1">
            <a:off x="2408854" y="499616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408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1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2659063" y="1552697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2"/>
          </p:nvPr>
        </p:nvSpPr>
        <p:spPr>
          <a:xfrm>
            <a:off x="2658792" y="3237869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3"/>
          </p:nvPr>
        </p:nvSpPr>
        <p:spPr>
          <a:xfrm>
            <a:off x="2658792" y="4923042"/>
            <a:ext cx="8928101" cy="13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996251" y="5010236"/>
            <a:ext cx="1188002" cy="1188001"/>
          </a:xfrm>
          <a:prstGeom prst="ellipse">
            <a:avLst/>
          </a:prstGeom>
          <a:noFill/>
          <a:ln w="12700" cap="flat" cmpd="sng">
            <a:solidFill>
              <a:srgbClr val="0F82A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996251" y="3318776"/>
            <a:ext cx="1188002" cy="1188001"/>
          </a:xfrm>
          <a:prstGeom prst="ellipse">
            <a:avLst/>
          </a:prstGeom>
          <a:noFill/>
          <a:ln w="12700" cap="flat" cmpd="sng">
            <a:solidFill>
              <a:srgbClr val="0F82A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996251" y="1627316"/>
            <a:ext cx="1188002" cy="1188002"/>
          </a:xfrm>
          <a:prstGeom prst="ellipse">
            <a:avLst/>
          </a:prstGeom>
          <a:noFill/>
          <a:ln w="12700" cap="flat" cmpd="sng">
            <a:solidFill>
              <a:srgbClr val="0F82A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2" name="Google Shape;162;p26"/>
          <p:cNvCxnSpPr/>
          <p:nvPr/>
        </p:nvCxnSpPr>
        <p:spPr>
          <a:xfrm flipH="1">
            <a:off x="2408854" y="1613248"/>
            <a:ext cx="1" cy="1188002"/>
          </a:xfrm>
          <a:prstGeom prst="straightConnector1">
            <a:avLst/>
          </a:prstGeom>
          <a:noFill/>
          <a:ln w="38100" cap="flat" cmpd="sng">
            <a:solidFill>
              <a:srgbClr val="0F82A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3" name="Google Shape;163;p26"/>
          <p:cNvCxnSpPr/>
          <p:nvPr/>
        </p:nvCxnSpPr>
        <p:spPr>
          <a:xfrm flipH="1">
            <a:off x="2408854" y="330470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0F82A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4" name="Google Shape;164;p26"/>
          <p:cNvCxnSpPr/>
          <p:nvPr/>
        </p:nvCxnSpPr>
        <p:spPr>
          <a:xfrm flipH="1">
            <a:off x="2408854" y="4996168"/>
            <a:ext cx="1" cy="1188001"/>
          </a:xfrm>
          <a:prstGeom prst="straightConnector1">
            <a:avLst/>
          </a:prstGeom>
          <a:noFill/>
          <a:ln w="38100" cap="flat" cmpd="sng">
            <a:solidFill>
              <a:srgbClr val="0F82A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456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>
            <a:spLocks noGrp="1"/>
          </p:cNvSpPr>
          <p:nvPr>
            <p:ph type="pic" idx="2"/>
          </p:nvPr>
        </p:nvSpPr>
        <p:spPr>
          <a:xfrm>
            <a:off x="5461000" y="0"/>
            <a:ext cx="6731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529275" y="2889893"/>
            <a:ext cx="4153936" cy="5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529275" y="3563110"/>
            <a:ext cx="4153936" cy="3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2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09221" y="2833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800"/>
              <a:buFont typeface="Helvetica Neue"/>
              <a:buNone/>
              <a:defRPr sz="28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A95-05C1-4CD5-A1C1-BD3EB71AABA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0931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529275" y="157848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None/>
              <a:defRPr sz="1400">
                <a:solidFill>
                  <a:srgbClr val="0D161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None/>
              <a:defRPr sz="1200">
                <a:solidFill>
                  <a:srgbClr val="0D161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None/>
              <a:defRPr sz="1100">
                <a:solidFill>
                  <a:srgbClr val="0D161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None/>
              <a:defRPr sz="1000">
                <a:solidFill>
                  <a:srgbClr val="0D161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29275" y="2401808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29275" y="3429000"/>
            <a:ext cx="10515600" cy="250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39999" y="2904219"/>
            <a:ext cx="3837408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29275" y="3006868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529275" y="2401808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618"/>
              </a:buClr>
              <a:buSzPts val="2400"/>
              <a:buFont typeface="Helvetica Neue"/>
              <a:buNone/>
              <a:defRPr sz="2400">
                <a:solidFill>
                  <a:srgbClr val="0D161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529275" y="3429000"/>
            <a:ext cx="10515600" cy="250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None/>
              <a:defRPr sz="1400">
                <a:solidFill>
                  <a:srgbClr val="0D161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None/>
              <a:defRPr sz="1200">
                <a:solidFill>
                  <a:srgbClr val="0D161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None/>
              <a:defRPr sz="1100">
                <a:solidFill>
                  <a:srgbClr val="0D161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None/>
              <a:defRPr sz="1000">
                <a:solidFill>
                  <a:srgbClr val="0D161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8" name="Google Shape;48;p10"/>
          <p:cNvCxnSpPr/>
          <p:nvPr/>
        </p:nvCxnSpPr>
        <p:spPr>
          <a:xfrm>
            <a:off x="639999" y="2904219"/>
            <a:ext cx="3837408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529275" y="3006868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None/>
              <a:defRPr sz="1600">
                <a:solidFill>
                  <a:srgbClr val="0D161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529275" y="2076345"/>
            <a:ext cx="4153936" cy="5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Helvetica Neue"/>
              <a:buNone/>
              <a:defRPr sz="24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529275" y="3103537"/>
            <a:ext cx="4153936" cy="230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11"/>
          <p:cNvCxnSpPr/>
          <p:nvPr/>
        </p:nvCxnSpPr>
        <p:spPr>
          <a:xfrm>
            <a:off x="639999" y="2578756"/>
            <a:ext cx="3853173" cy="0"/>
          </a:xfrm>
          <a:prstGeom prst="straightConnector1">
            <a:avLst/>
          </a:prstGeom>
          <a:noFill/>
          <a:ln w="9525" cap="flat" cmpd="sng">
            <a:solidFill>
              <a:srgbClr val="F2F2F2">
                <a:alpha val="7686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11"/>
          <p:cNvSpPr txBox="1">
            <a:spLocks noGrp="1"/>
          </p:cNvSpPr>
          <p:nvPr>
            <p:ph type="body" idx="3"/>
          </p:nvPr>
        </p:nvSpPr>
        <p:spPr>
          <a:xfrm>
            <a:off x="529275" y="2681405"/>
            <a:ext cx="4153936" cy="3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0585" y="139584"/>
            <a:ext cx="724019" cy="7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98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514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73">
          <p15:clr>
            <a:srgbClr val="FBAE40"/>
          </p15:clr>
        </p15:guide>
        <p15:guide id="9" pos="7605">
          <p15:clr>
            <a:srgbClr val="FBAE40"/>
          </p15:clr>
        </p15:guide>
        <p15:guide id="10" orient="horz" pos="2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70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37600" y="6170929"/>
            <a:ext cx="2844800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9" name="Google Shape;9;p1" descr="A picture containing stationary, envelope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286908" y="251483"/>
            <a:ext cx="568401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298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8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54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Relationship Id="rId4" Type="http://schemas.openxmlformats.org/officeDocument/2006/relationships/image" Target="../media/image60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4.tiff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hyperlink" Target="https://en.wikipedia.org/wiki/John_Wanamaker" TargetMode="External"/><Relationship Id="rId4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t="10972" b="36298"/>
          <a:stretch/>
        </p:blipFill>
        <p:spPr>
          <a:xfrm>
            <a:off x="1396500" y="2030975"/>
            <a:ext cx="4455076" cy="12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700" y="1733137"/>
            <a:ext cx="45815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>
            <a:spLocks noGrp="1"/>
          </p:cNvSpPr>
          <p:nvPr>
            <p:ph type="title" idx="4294967295"/>
          </p:nvPr>
        </p:nvSpPr>
        <p:spPr>
          <a:xfrm>
            <a:off x="838200" y="4099131"/>
            <a:ext cx="10515600" cy="109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State of </a:t>
            </a:r>
            <a:r>
              <a:rPr lang="en-US" sz="3600" b="1"/>
              <a:t>Drive-to-Store</a:t>
            </a:r>
            <a:r>
              <a:rPr lang="en-US"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 Advertising 2019</a:t>
            </a:r>
            <a:endParaRPr sz="3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Le digital soutient cette croissance</a:t>
            </a:r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body" idx="1"/>
          </p:nvPr>
        </p:nvSpPr>
        <p:spPr>
          <a:xfrm>
            <a:off x="-24663" y="2325596"/>
            <a:ext cx="4518900" cy="28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/>
              <a:t>      </a:t>
            </a:r>
            <a:r>
              <a:rPr lang="en-US" sz="2400" b="1" dirty="0"/>
              <a:t>Monde</a:t>
            </a:r>
            <a:r>
              <a:rPr lang="en-US" b="1" dirty="0"/>
              <a:t> </a:t>
            </a:r>
            <a:endParaRPr b="1" dirty="0"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Digital : 58% du DTS </a:t>
            </a:r>
            <a:r>
              <a:rPr lang="en-US" sz="1800" dirty="0" err="1"/>
              <a:t>en</a:t>
            </a:r>
            <a:r>
              <a:rPr lang="en-US" sz="1800" dirty="0"/>
              <a:t> 2019</a:t>
            </a: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68% </a:t>
            </a:r>
            <a:r>
              <a:rPr lang="en-US" sz="1800" dirty="0" err="1"/>
              <a:t>en</a:t>
            </a:r>
            <a:r>
              <a:rPr lang="en-US" sz="1800" dirty="0"/>
              <a:t> 2019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+35% entre 2019 et 2023</a:t>
            </a:r>
            <a:endParaRPr sz="1800" dirty="0"/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075" y="2479975"/>
            <a:ext cx="4487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 rotWithShape="1">
          <a:blip r:embed="rId4">
            <a:alphaModFix/>
          </a:blip>
          <a:srcRect r="54452"/>
          <a:stretch/>
        </p:blipFill>
        <p:spPr>
          <a:xfrm>
            <a:off x="763925" y="4441761"/>
            <a:ext cx="29892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700" y="1721154"/>
            <a:ext cx="7425875" cy="445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Industries</a:t>
            </a:r>
            <a:endParaRPr/>
          </a:p>
        </p:txBody>
      </p:sp>
      <p:pic>
        <p:nvPicPr>
          <p:cNvPr id="345" name="Google Shape;3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00" y="1603625"/>
            <a:ext cx="9217175" cy="4642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6" name="Google Shape;346;p37"/>
          <p:cNvSpPr txBox="1">
            <a:spLocks noGrp="1"/>
          </p:cNvSpPr>
          <p:nvPr>
            <p:ph type="body" idx="1"/>
          </p:nvPr>
        </p:nvSpPr>
        <p:spPr>
          <a:xfrm>
            <a:off x="9939575" y="3043325"/>
            <a:ext cx="17163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Monde</a:t>
            </a:r>
            <a:endParaRPr/>
          </a:p>
        </p:txBody>
      </p:sp>
      <p:pic>
        <p:nvPicPr>
          <p:cNvPr id="347" name="Google Shape;3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4617" y="3683342"/>
            <a:ext cx="726200" cy="7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50" y="1966104"/>
            <a:ext cx="10157646" cy="37679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Industries</a:t>
            </a:r>
            <a:endParaRPr/>
          </a:p>
        </p:txBody>
      </p:sp>
      <p:cxnSp>
        <p:nvCxnSpPr>
          <p:cNvPr id="320" name="Google Shape;320;p36"/>
          <p:cNvCxnSpPr/>
          <p:nvPr/>
        </p:nvCxnSpPr>
        <p:spPr>
          <a:xfrm rot="10800000" flipH="1">
            <a:off x="1757000" y="3684050"/>
            <a:ext cx="9117000" cy="16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1" name="Google Shape;3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1450" y="848675"/>
            <a:ext cx="448774" cy="44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 txBox="1">
            <a:spLocks noGrp="1"/>
          </p:cNvSpPr>
          <p:nvPr>
            <p:ph type="body" idx="1"/>
          </p:nvPr>
        </p:nvSpPr>
        <p:spPr>
          <a:xfrm>
            <a:off x="9145550" y="729263"/>
            <a:ext cx="1365900" cy="6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/>
              <a:t>Monde</a:t>
            </a:r>
            <a:r>
              <a:rPr lang="en-US" b="1"/>
              <a:t> </a:t>
            </a: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2059700" y="334050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59%</a:t>
            </a:r>
            <a:endParaRPr sz="1100"/>
          </a:p>
        </p:txBody>
      </p:sp>
      <p:sp>
        <p:nvSpPr>
          <p:cNvPr id="324" name="Google Shape;324;p36"/>
          <p:cNvSpPr/>
          <p:nvPr/>
        </p:nvSpPr>
        <p:spPr>
          <a:xfrm>
            <a:off x="3204000" y="311165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67%</a:t>
            </a:r>
            <a:endParaRPr sz="1100"/>
          </a:p>
        </p:txBody>
      </p:sp>
      <p:sp>
        <p:nvSpPr>
          <p:cNvPr id="325" name="Google Shape;325;p36"/>
          <p:cNvSpPr/>
          <p:nvPr/>
        </p:nvSpPr>
        <p:spPr>
          <a:xfrm>
            <a:off x="4344650" y="342900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56%</a:t>
            </a:r>
            <a:endParaRPr sz="1100"/>
          </a:p>
        </p:txBody>
      </p:sp>
      <p:sp>
        <p:nvSpPr>
          <p:cNvPr id="326" name="Google Shape;326;p36"/>
          <p:cNvSpPr/>
          <p:nvPr/>
        </p:nvSpPr>
        <p:spPr>
          <a:xfrm>
            <a:off x="5464500" y="360365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48%</a:t>
            </a:r>
            <a:endParaRPr sz="1100"/>
          </a:p>
        </p:txBody>
      </p:sp>
      <p:sp>
        <p:nvSpPr>
          <p:cNvPr id="327" name="Google Shape;327;p36"/>
          <p:cNvSpPr/>
          <p:nvPr/>
        </p:nvSpPr>
        <p:spPr>
          <a:xfrm>
            <a:off x="6629600" y="351750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51%</a:t>
            </a:r>
            <a:endParaRPr sz="1100"/>
          </a:p>
        </p:txBody>
      </p:sp>
      <p:sp>
        <p:nvSpPr>
          <p:cNvPr id="328" name="Google Shape;328;p36"/>
          <p:cNvSpPr/>
          <p:nvPr/>
        </p:nvSpPr>
        <p:spPr>
          <a:xfrm>
            <a:off x="7763475" y="358285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50%</a:t>
            </a:r>
            <a:endParaRPr sz="1100"/>
          </a:p>
        </p:txBody>
      </p:sp>
      <p:sp>
        <p:nvSpPr>
          <p:cNvPr id="329" name="Google Shape;329;p36"/>
          <p:cNvSpPr/>
          <p:nvPr/>
        </p:nvSpPr>
        <p:spPr>
          <a:xfrm>
            <a:off x="8914525" y="3724850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44%</a:t>
            </a:r>
            <a:endParaRPr sz="1100"/>
          </a:p>
        </p:txBody>
      </p:sp>
      <p:sp>
        <p:nvSpPr>
          <p:cNvPr id="330" name="Google Shape;330;p36"/>
          <p:cNvSpPr/>
          <p:nvPr/>
        </p:nvSpPr>
        <p:spPr>
          <a:xfrm>
            <a:off x="10034400" y="3471525"/>
            <a:ext cx="5619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54%</a:t>
            </a:r>
            <a:endParaRPr sz="1100"/>
          </a:p>
        </p:txBody>
      </p:sp>
      <p:pic>
        <p:nvPicPr>
          <p:cNvPr id="331" name="Google Shape;33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9150" y="5403486"/>
            <a:ext cx="330552" cy="3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9033" y="5309311"/>
            <a:ext cx="330552" cy="3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2957" y="5373881"/>
            <a:ext cx="311506" cy="3115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pic>
      <p:pic>
        <p:nvPicPr>
          <p:cNvPr id="334" name="Google Shape;33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66429" y="5263799"/>
            <a:ext cx="311506" cy="31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9676" y="5364349"/>
            <a:ext cx="330552" cy="3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0313" y="5364361"/>
            <a:ext cx="330552" cy="3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00253" y="5282125"/>
            <a:ext cx="384924" cy="3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003016" y="5337163"/>
            <a:ext cx="384924" cy="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Industries</a:t>
            </a:r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1757875" y="1971350"/>
            <a:ext cx="27378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Monde - 2018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Automobile (30%)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Distribution (24%)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Restaurant (19%)</a:t>
            </a:r>
            <a:endParaRPr/>
          </a:p>
        </p:txBody>
      </p:sp>
      <p:pic>
        <p:nvPicPr>
          <p:cNvPr id="355" name="Google Shape;3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474" y="1700326"/>
            <a:ext cx="5286122" cy="226364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475" y="4260750"/>
            <a:ext cx="5286125" cy="23021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7" name="Google Shape;357;p38"/>
          <p:cNvSpPr txBox="1">
            <a:spLocks noGrp="1"/>
          </p:cNvSpPr>
          <p:nvPr>
            <p:ph type="body" idx="1"/>
          </p:nvPr>
        </p:nvSpPr>
        <p:spPr>
          <a:xfrm>
            <a:off x="1757875" y="4475225"/>
            <a:ext cx="27378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France - 2018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Distribution (25%)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Automobile (19%)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Restaurant (16%)</a:t>
            </a:r>
            <a:endParaRPr/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500" y="2506650"/>
            <a:ext cx="4487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490" y="5015782"/>
            <a:ext cx="4487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8225" y="2506651"/>
            <a:ext cx="311492" cy="3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8233" y="2932125"/>
            <a:ext cx="311492" cy="3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58226" y="3357613"/>
            <a:ext cx="311492" cy="3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5013" y="5373889"/>
            <a:ext cx="311492" cy="3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5020" y="4971675"/>
            <a:ext cx="311492" cy="3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95014" y="5776075"/>
            <a:ext cx="311492" cy="31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Médias</a:t>
            </a:r>
            <a:endParaRPr/>
          </a:p>
        </p:txBody>
      </p:sp>
      <p:pic>
        <p:nvPicPr>
          <p:cNvPr id="372" name="Google Shape;3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900" y="1733254"/>
            <a:ext cx="8591550" cy="4362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3" name="Google Shape;373;p39"/>
          <p:cNvSpPr/>
          <p:nvPr/>
        </p:nvSpPr>
        <p:spPr>
          <a:xfrm>
            <a:off x="2203150" y="2828763"/>
            <a:ext cx="5220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58%</a:t>
            </a:r>
            <a:endParaRPr sz="1100"/>
          </a:p>
        </p:txBody>
      </p:sp>
      <p:sp>
        <p:nvSpPr>
          <p:cNvPr id="374" name="Google Shape;374;p39"/>
          <p:cNvSpPr/>
          <p:nvPr/>
        </p:nvSpPr>
        <p:spPr>
          <a:xfrm>
            <a:off x="3377525" y="2752563"/>
            <a:ext cx="5220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60%</a:t>
            </a:r>
            <a:endParaRPr sz="1100"/>
          </a:p>
        </p:txBody>
      </p:sp>
      <p:sp>
        <p:nvSpPr>
          <p:cNvPr id="375" name="Google Shape;375;p39"/>
          <p:cNvSpPr/>
          <p:nvPr/>
        </p:nvSpPr>
        <p:spPr>
          <a:xfrm>
            <a:off x="4578800" y="2575563"/>
            <a:ext cx="5220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62%</a:t>
            </a:r>
            <a:endParaRPr sz="1100"/>
          </a:p>
        </p:txBody>
      </p:sp>
      <p:sp>
        <p:nvSpPr>
          <p:cNvPr id="376" name="Google Shape;376;p39"/>
          <p:cNvSpPr/>
          <p:nvPr/>
        </p:nvSpPr>
        <p:spPr>
          <a:xfrm>
            <a:off x="5780050" y="2465713"/>
            <a:ext cx="5220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64%</a:t>
            </a:r>
            <a:endParaRPr sz="1100"/>
          </a:p>
        </p:txBody>
      </p:sp>
      <p:sp>
        <p:nvSpPr>
          <p:cNvPr id="377" name="Google Shape;377;p39"/>
          <p:cNvSpPr/>
          <p:nvPr/>
        </p:nvSpPr>
        <p:spPr>
          <a:xfrm>
            <a:off x="6981325" y="2335713"/>
            <a:ext cx="5220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65%</a:t>
            </a:r>
            <a:endParaRPr sz="1100"/>
          </a:p>
        </p:txBody>
      </p:sp>
      <p:sp>
        <p:nvSpPr>
          <p:cNvPr id="378" name="Google Shape;378;p39"/>
          <p:cNvSpPr/>
          <p:nvPr/>
        </p:nvSpPr>
        <p:spPr>
          <a:xfrm>
            <a:off x="8196075" y="2158713"/>
            <a:ext cx="522000" cy="1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66%</a:t>
            </a:r>
            <a:endParaRPr sz="1100"/>
          </a:p>
        </p:txBody>
      </p:sp>
      <p:sp>
        <p:nvSpPr>
          <p:cNvPr id="380" name="Google Shape;380;p39"/>
          <p:cNvSpPr txBox="1">
            <a:spLocks noGrp="1"/>
          </p:cNvSpPr>
          <p:nvPr>
            <p:ph type="body" idx="1"/>
          </p:nvPr>
        </p:nvSpPr>
        <p:spPr>
          <a:xfrm>
            <a:off x="9939575" y="3043325"/>
            <a:ext cx="17163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Monde</a:t>
            </a:r>
            <a:endParaRPr/>
          </a:p>
        </p:txBody>
      </p:sp>
      <p:pic>
        <p:nvPicPr>
          <p:cNvPr id="381" name="Google Shape;3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4617" y="3683342"/>
            <a:ext cx="726200" cy="7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Médias</a:t>
            </a:r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1"/>
          </p:nvPr>
        </p:nvSpPr>
        <p:spPr>
          <a:xfrm>
            <a:off x="1757875" y="1818950"/>
            <a:ext cx="27378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Monde - 2018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Mobile (19%)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Search (16%)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TV (13%)</a:t>
            </a:r>
            <a:endParaRPr/>
          </a:p>
        </p:txBody>
      </p:sp>
      <p:pic>
        <p:nvPicPr>
          <p:cNvPr id="390" name="Google Shape;3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00" y="2354250"/>
            <a:ext cx="4487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800" y="1348229"/>
            <a:ext cx="6477125" cy="25569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4" name="Google Shape;394;p40"/>
          <p:cNvPicPr preferRelativeResize="0"/>
          <p:nvPr/>
        </p:nvPicPr>
        <p:blipFill rotWithShape="1">
          <a:blip r:embed="rId5">
            <a:alphaModFix/>
          </a:blip>
          <a:srcRect l="12672" r="77761"/>
          <a:stretch/>
        </p:blipFill>
        <p:spPr>
          <a:xfrm>
            <a:off x="3327001" y="2180135"/>
            <a:ext cx="784650" cy="60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0"/>
          <p:cNvPicPr preferRelativeResize="0"/>
          <p:nvPr/>
        </p:nvPicPr>
        <p:blipFill rotWithShape="1">
          <a:blip r:embed="rId5">
            <a:alphaModFix/>
          </a:blip>
          <a:srcRect l="24245" r="67146"/>
          <a:stretch/>
        </p:blipFill>
        <p:spPr>
          <a:xfrm>
            <a:off x="3405475" y="2643450"/>
            <a:ext cx="564951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0"/>
          <p:cNvPicPr preferRelativeResize="0"/>
          <p:nvPr/>
        </p:nvPicPr>
        <p:blipFill rotWithShape="1">
          <a:blip r:embed="rId5">
            <a:alphaModFix/>
          </a:blip>
          <a:srcRect l="46796" r="41246"/>
          <a:stretch/>
        </p:blipFill>
        <p:spPr>
          <a:xfrm>
            <a:off x="3325512" y="3066450"/>
            <a:ext cx="724885" cy="4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07;p41">
            <a:extLst>
              <a:ext uri="{FF2B5EF4-FFF2-40B4-BE49-F238E27FC236}">
                <a16:creationId xmlns:a16="http://schemas.microsoft.com/office/drawing/2014/main" id="{D7DA32D4-3336-9949-AA44-9C3B01606121}"/>
              </a:ext>
            </a:extLst>
          </p:cNvPr>
          <p:cNvSpPr txBox="1">
            <a:spLocks/>
          </p:cNvSpPr>
          <p:nvPr/>
        </p:nvSpPr>
        <p:spPr>
          <a:xfrm>
            <a:off x="1757875" y="4475225"/>
            <a:ext cx="27378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15000"/>
              </a:lnSpc>
            </a:pPr>
            <a:r>
              <a:rPr lang="en-US" b="1"/>
              <a:t>France - 2023</a:t>
            </a:r>
            <a:endParaRPr lang="en-US"/>
          </a:p>
          <a:p>
            <a:pPr marL="0" indent="0">
              <a:lnSpc>
                <a:spcPct val="115000"/>
              </a:lnSpc>
            </a:pPr>
            <a:r>
              <a:rPr lang="en-US"/>
              <a:t>1. Mobile (31%)</a:t>
            </a:r>
          </a:p>
          <a:p>
            <a:pPr marL="0" indent="0">
              <a:lnSpc>
                <a:spcPct val="115000"/>
              </a:lnSpc>
            </a:pPr>
            <a:r>
              <a:rPr lang="en-US"/>
              <a:t>2. TV (15%)</a:t>
            </a:r>
          </a:p>
          <a:p>
            <a:pPr marL="0" indent="0">
              <a:lnSpc>
                <a:spcPct val="115000"/>
              </a:lnSpc>
            </a:pPr>
            <a:r>
              <a:rPr lang="en-US"/>
              <a:t>3. Search (12%)</a:t>
            </a:r>
          </a:p>
        </p:txBody>
      </p:sp>
      <p:pic>
        <p:nvPicPr>
          <p:cNvPr id="18" name="Google Shape;408;p41">
            <a:extLst>
              <a:ext uri="{FF2B5EF4-FFF2-40B4-BE49-F238E27FC236}">
                <a16:creationId xmlns:a16="http://schemas.microsoft.com/office/drawing/2014/main" id="{2B32CC7A-4FA5-4149-BD64-082314BA279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490" y="5015782"/>
            <a:ext cx="4487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12;p41">
            <a:extLst>
              <a:ext uri="{FF2B5EF4-FFF2-40B4-BE49-F238E27FC236}">
                <a16:creationId xmlns:a16="http://schemas.microsoft.com/office/drawing/2014/main" id="{619B4367-6F99-3342-8E83-A89E470BE77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725" y="4117892"/>
            <a:ext cx="6477124" cy="24773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Google Shape;416;p41">
            <a:extLst>
              <a:ext uri="{FF2B5EF4-FFF2-40B4-BE49-F238E27FC236}">
                <a16:creationId xmlns:a16="http://schemas.microsoft.com/office/drawing/2014/main" id="{886D8E22-2EA6-9140-B647-39F38FD7A6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672" r="77761"/>
          <a:stretch/>
        </p:blipFill>
        <p:spPr>
          <a:xfrm>
            <a:off x="3495126" y="4848035"/>
            <a:ext cx="784650" cy="60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17;p41">
            <a:extLst>
              <a:ext uri="{FF2B5EF4-FFF2-40B4-BE49-F238E27FC236}">
                <a16:creationId xmlns:a16="http://schemas.microsoft.com/office/drawing/2014/main" id="{4781BCB6-64EB-FF4A-BB7D-AD661CEDD3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4245" r="67146"/>
          <a:stretch/>
        </p:blipFill>
        <p:spPr>
          <a:xfrm>
            <a:off x="3604975" y="5749750"/>
            <a:ext cx="564951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18;p41">
            <a:extLst>
              <a:ext uri="{FF2B5EF4-FFF2-40B4-BE49-F238E27FC236}">
                <a16:creationId xmlns:a16="http://schemas.microsoft.com/office/drawing/2014/main" id="{C07B6755-55D1-7141-A2CC-E1881A9A2F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6796" r="41246"/>
          <a:stretch/>
        </p:blipFill>
        <p:spPr>
          <a:xfrm>
            <a:off x="3463762" y="5348050"/>
            <a:ext cx="724885" cy="4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Le digital comme levier d’efficacité</a:t>
            </a:r>
            <a:endParaRPr/>
          </a:p>
        </p:txBody>
      </p:sp>
      <p:pic>
        <p:nvPicPr>
          <p:cNvPr id="425" name="Google Shape;4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75" y="1605675"/>
            <a:ext cx="8922250" cy="449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6" name="Google Shape;426;p42"/>
          <p:cNvSpPr txBox="1">
            <a:spLocks noGrp="1"/>
          </p:cNvSpPr>
          <p:nvPr>
            <p:ph type="body" idx="1"/>
          </p:nvPr>
        </p:nvSpPr>
        <p:spPr>
          <a:xfrm>
            <a:off x="9939575" y="3043325"/>
            <a:ext cx="17163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Monde</a:t>
            </a:r>
            <a:endParaRPr/>
          </a:p>
        </p:txBody>
      </p:sp>
      <p:pic>
        <p:nvPicPr>
          <p:cNvPr id="427" name="Google Shape;4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4617" y="3683342"/>
            <a:ext cx="726200" cy="7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2"/>
          <p:cNvSpPr/>
          <p:nvPr/>
        </p:nvSpPr>
        <p:spPr>
          <a:xfrm>
            <a:off x="1542650" y="3043325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43%</a:t>
            </a:r>
            <a:endParaRPr sz="1200"/>
          </a:p>
        </p:txBody>
      </p:sp>
      <p:sp>
        <p:nvSpPr>
          <p:cNvPr id="429" name="Google Shape;429;p42"/>
          <p:cNvSpPr/>
          <p:nvPr/>
        </p:nvSpPr>
        <p:spPr>
          <a:xfrm>
            <a:off x="2395675" y="2439950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58%</a:t>
            </a:r>
            <a:endParaRPr sz="1200"/>
          </a:p>
        </p:txBody>
      </p:sp>
      <p:sp>
        <p:nvSpPr>
          <p:cNvPr id="430" name="Google Shape;430;p42"/>
          <p:cNvSpPr/>
          <p:nvPr/>
        </p:nvSpPr>
        <p:spPr>
          <a:xfrm>
            <a:off x="3276275" y="3330975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36%</a:t>
            </a:r>
            <a:endParaRPr sz="1200"/>
          </a:p>
        </p:txBody>
      </p:sp>
      <p:sp>
        <p:nvSpPr>
          <p:cNvPr id="431" name="Google Shape;431;p42"/>
          <p:cNvSpPr/>
          <p:nvPr/>
        </p:nvSpPr>
        <p:spPr>
          <a:xfrm>
            <a:off x="4136050" y="2276625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63%</a:t>
            </a:r>
            <a:endParaRPr sz="1200"/>
          </a:p>
        </p:txBody>
      </p:sp>
      <p:sp>
        <p:nvSpPr>
          <p:cNvPr id="432" name="Google Shape;432;p42"/>
          <p:cNvSpPr/>
          <p:nvPr/>
        </p:nvSpPr>
        <p:spPr>
          <a:xfrm>
            <a:off x="5006250" y="3219650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39%</a:t>
            </a:r>
            <a:endParaRPr sz="1200"/>
          </a:p>
        </p:txBody>
      </p:sp>
      <p:sp>
        <p:nvSpPr>
          <p:cNvPr id="433" name="Google Shape;433;p42"/>
          <p:cNvSpPr/>
          <p:nvPr/>
        </p:nvSpPr>
        <p:spPr>
          <a:xfrm>
            <a:off x="5866025" y="3975400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19%</a:t>
            </a:r>
            <a:endParaRPr sz="1200"/>
          </a:p>
        </p:txBody>
      </p:sp>
      <p:sp>
        <p:nvSpPr>
          <p:cNvPr id="434" name="Google Shape;434;p42"/>
          <p:cNvSpPr/>
          <p:nvPr/>
        </p:nvSpPr>
        <p:spPr>
          <a:xfrm>
            <a:off x="6736225" y="4153650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15%</a:t>
            </a:r>
            <a:endParaRPr sz="1200"/>
          </a:p>
        </p:txBody>
      </p:sp>
      <p:sp>
        <p:nvSpPr>
          <p:cNvPr id="435" name="Google Shape;435;p42"/>
          <p:cNvSpPr/>
          <p:nvPr/>
        </p:nvSpPr>
        <p:spPr>
          <a:xfrm>
            <a:off x="7575200" y="4353025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9%</a:t>
            </a:r>
            <a:endParaRPr sz="1200"/>
          </a:p>
        </p:txBody>
      </p:sp>
      <p:sp>
        <p:nvSpPr>
          <p:cNvPr id="436" name="Google Shape;436;p42"/>
          <p:cNvSpPr/>
          <p:nvPr/>
        </p:nvSpPr>
        <p:spPr>
          <a:xfrm>
            <a:off x="8455800" y="4097125"/>
            <a:ext cx="683400" cy="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16%</a:t>
            </a:r>
            <a:endParaRPr sz="1200"/>
          </a:p>
        </p:txBody>
      </p:sp>
      <p:pic>
        <p:nvPicPr>
          <p:cNvPr id="437" name="Google Shape;437;p42"/>
          <p:cNvPicPr preferRelativeResize="0"/>
          <p:nvPr/>
        </p:nvPicPr>
        <p:blipFill rotWithShape="1">
          <a:blip r:embed="rId5">
            <a:alphaModFix/>
          </a:blip>
          <a:srcRect l="66987" r="21056"/>
          <a:stretch/>
        </p:blipFill>
        <p:spPr>
          <a:xfrm>
            <a:off x="5845287" y="5339625"/>
            <a:ext cx="724885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2"/>
          <p:cNvPicPr preferRelativeResize="0"/>
          <p:nvPr/>
        </p:nvPicPr>
        <p:blipFill rotWithShape="1">
          <a:blip r:embed="rId5">
            <a:alphaModFix/>
          </a:blip>
          <a:srcRect l="-2846" r="90890"/>
          <a:stretch/>
        </p:blipFill>
        <p:spPr>
          <a:xfrm>
            <a:off x="1521912" y="5339625"/>
            <a:ext cx="724885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2"/>
          <p:cNvPicPr preferRelativeResize="0"/>
          <p:nvPr/>
        </p:nvPicPr>
        <p:blipFill rotWithShape="1">
          <a:blip r:embed="rId5">
            <a:alphaModFix/>
          </a:blip>
          <a:srcRect l="90481" r="-2437"/>
          <a:stretch/>
        </p:blipFill>
        <p:spPr>
          <a:xfrm>
            <a:off x="8360400" y="5339625"/>
            <a:ext cx="724885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2"/>
          <p:cNvPicPr preferRelativeResize="0"/>
          <p:nvPr/>
        </p:nvPicPr>
        <p:blipFill rotWithShape="1">
          <a:blip r:embed="rId5">
            <a:alphaModFix/>
          </a:blip>
          <a:srcRect l="33690" r="54353"/>
          <a:stretch/>
        </p:blipFill>
        <p:spPr>
          <a:xfrm>
            <a:off x="4053975" y="5339625"/>
            <a:ext cx="724885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2"/>
          <p:cNvPicPr preferRelativeResize="0"/>
          <p:nvPr/>
        </p:nvPicPr>
        <p:blipFill rotWithShape="1">
          <a:blip r:embed="rId5">
            <a:alphaModFix/>
          </a:blip>
          <a:srcRect l="56595" r="31448"/>
          <a:stretch/>
        </p:blipFill>
        <p:spPr>
          <a:xfrm>
            <a:off x="6654400" y="5299275"/>
            <a:ext cx="724885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2"/>
          <p:cNvPicPr preferRelativeResize="0"/>
          <p:nvPr/>
        </p:nvPicPr>
        <p:blipFill rotWithShape="1">
          <a:blip r:embed="rId5">
            <a:alphaModFix/>
          </a:blip>
          <a:srcRect l="12672" r="77761"/>
          <a:stretch/>
        </p:blipFill>
        <p:spPr>
          <a:xfrm>
            <a:off x="2395663" y="5260423"/>
            <a:ext cx="784650" cy="60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2"/>
          <p:cNvPicPr preferRelativeResize="0"/>
          <p:nvPr/>
        </p:nvPicPr>
        <p:blipFill rotWithShape="1">
          <a:blip r:embed="rId5">
            <a:alphaModFix/>
          </a:blip>
          <a:srcRect l="24245" r="67146"/>
          <a:stretch/>
        </p:blipFill>
        <p:spPr>
          <a:xfrm>
            <a:off x="3316563" y="5280775"/>
            <a:ext cx="564951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2"/>
          <p:cNvPicPr preferRelativeResize="0"/>
          <p:nvPr/>
        </p:nvPicPr>
        <p:blipFill rotWithShape="1">
          <a:blip r:embed="rId5">
            <a:alphaModFix/>
          </a:blip>
          <a:srcRect l="46796" r="41246"/>
          <a:stretch/>
        </p:blipFill>
        <p:spPr>
          <a:xfrm>
            <a:off x="4951312" y="5299275"/>
            <a:ext cx="724885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2"/>
          <p:cNvPicPr preferRelativeResize="0"/>
          <p:nvPr/>
        </p:nvPicPr>
        <p:blipFill rotWithShape="1">
          <a:blip r:embed="rId5">
            <a:alphaModFix/>
          </a:blip>
          <a:srcRect l="77627" r="10416"/>
          <a:stretch/>
        </p:blipFill>
        <p:spPr>
          <a:xfrm>
            <a:off x="7554462" y="5299275"/>
            <a:ext cx="724885" cy="4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Vers des KPIs orientiés business</a:t>
            </a:r>
            <a:endParaRPr/>
          </a:p>
        </p:txBody>
      </p:sp>
      <p:sp>
        <p:nvSpPr>
          <p:cNvPr id="452" name="Google Shape;452;p43"/>
          <p:cNvSpPr txBox="1">
            <a:spLocks noGrp="1"/>
          </p:cNvSpPr>
          <p:nvPr>
            <p:ph type="body" idx="1"/>
          </p:nvPr>
        </p:nvSpPr>
        <p:spPr>
          <a:xfrm>
            <a:off x="1629706" y="5175227"/>
            <a:ext cx="6169200" cy="14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1- </a:t>
            </a:r>
            <a:r>
              <a:rPr lang="en-US" dirty="0" err="1"/>
              <a:t>Visites</a:t>
            </a:r>
            <a:r>
              <a:rPr lang="en-US" dirty="0"/>
              <a:t> (35%)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2- </a:t>
            </a:r>
            <a:r>
              <a:rPr lang="en-US" dirty="0" err="1"/>
              <a:t>Visites</a:t>
            </a:r>
            <a:r>
              <a:rPr lang="en-US" dirty="0"/>
              <a:t> </a:t>
            </a:r>
            <a:r>
              <a:rPr lang="en-US" dirty="0" err="1"/>
              <a:t>incrémentales</a:t>
            </a:r>
            <a:r>
              <a:rPr lang="en-US" dirty="0"/>
              <a:t> (21%)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3- </a:t>
            </a:r>
            <a:r>
              <a:rPr lang="en-US" dirty="0" err="1"/>
              <a:t>Revenu</a:t>
            </a:r>
            <a:r>
              <a:rPr lang="en-US" dirty="0"/>
              <a:t> </a:t>
            </a:r>
            <a:r>
              <a:rPr lang="en-US" dirty="0" err="1"/>
              <a:t>généré</a:t>
            </a:r>
            <a:r>
              <a:rPr lang="en-US" dirty="0"/>
              <a:t> (19%)</a:t>
            </a:r>
            <a:endParaRPr dirty="0"/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936" y="1386169"/>
            <a:ext cx="7396269" cy="326963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4" name="Google Shape;454;p43"/>
          <p:cNvSpPr txBox="1">
            <a:spLocks noGrp="1"/>
          </p:cNvSpPr>
          <p:nvPr>
            <p:ph type="body" idx="1"/>
          </p:nvPr>
        </p:nvSpPr>
        <p:spPr>
          <a:xfrm>
            <a:off x="0" y="4744522"/>
            <a:ext cx="6524461" cy="14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Top 3 des KPIs les plus </a:t>
            </a:r>
            <a:r>
              <a:rPr lang="en-US" b="1" dirty="0" err="1"/>
              <a:t>recherchés</a:t>
            </a:r>
            <a:r>
              <a:rPr lang="en-US" b="1" dirty="0"/>
              <a:t>  par les </a:t>
            </a:r>
            <a:r>
              <a:rPr lang="en-US" b="1" dirty="0" err="1"/>
              <a:t>marketeurs</a:t>
            </a:r>
            <a:endParaRPr dirty="0"/>
          </a:p>
        </p:txBody>
      </p:sp>
      <p:sp>
        <p:nvSpPr>
          <p:cNvPr id="455" name="Google Shape;455;p43"/>
          <p:cNvSpPr txBox="1">
            <a:spLocks noGrp="1"/>
          </p:cNvSpPr>
          <p:nvPr>
            <p:ph type="body" idx="1"/>
          </p:nvPr>
        </p:nvSpPr>
        <p:spPr>
          <a:xfrm>
            <a:off x="9953950" y="2497000"/>
            <a:ext cx="1716300" cy="16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Monde</a:t>
            </a:r>
            <a:endParaRPr/>
          </a:p>
        </p:txBody>
      </p:sp>
      <p:pic>
        <p:nvPicPr>
          <p:cNvPr id="456" name="Google Shape;45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8992" y="3137017"/>
            <a:ext cx="726200" cy="7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52;p43">
            <a:extLst>
              <a:ext uri="{FF2B5EF4-FFF2-40B4-BE49-F238E27FC236}">
                <a16:creationId xmlns:a16="http://schemas.microsoft.com/office/drawing/2014/main" id="{AECCE6C8-CBF8-2A42-9969-142C2CCA42D4}"/>
              </a:ext>
            </a:extLst>
          </p:cNvPr>
          <p:cNvSpPr txBox="1">
            <a:spLocks/>
          </p:cNvSpPr>
          <p:nvPr/>
        </p:nvSpPr>
        <p:spPr>
          <a:xfrm>
            <a:off x="7364392" y="5175227"/>
            <a:ext cx="6169200" cy="1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/>
            <a:r>
              <a:rPr lang="en-US" dirty="0"/>
              <a:t>1- Repetition (2%)</a:t>
            </a:r>
          </a:p>
          <a:p>
            <a:pPr indent="0"/>
            <a:r>
              <a:rPr lang="en-US" dirty="0"/>
              <a:t>2- CTR (3%)</a:t>
            </a:r>
          </a:p>
          <a:p>
            <a:pPr indent="0"/>
            <a:r>
              <a:rPr lang="en-US" dirty="0"/>
              <a:t>3- Impression (3%)</a:t>
            </a:r>
          </a:p>
        </p:txBody>
      </p:sp>
      <p:sp>
        <p:nvSpPr>
          <p:cNvPr id="9" name="Google Shape;454;p43">
            <a:extLst>
              <a:ext uri="{FF2B5EF4-FFF2-40B4-BE49-F238E27FC236}">
                <a16:creationId xmlns:a16="http://schemas.microsoft.com/office/drawing/2014/main" id="{8B90FFB8-80AE-2F43-8691-6548182B401C}"/>
              </a:ext>
            </a:extLst>
          </p:cNvPr>
          <p:cNvSpPr txBox="1">
            <a:spLocks/>
          </p:cNvSpPr>
          <p:nvPr/>
        </p:nvSpPr>
        <p:spPr>
          <a:xfrm>
            <a:off x="5734686" y="4744522"/>
            <a:ext cx="6524461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61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161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16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/>
            <a:r>
              <a:rPr lang="en-US" b="1" dirty="0"/>
              <a:t>Top 3 des KPIs les </a:t>
            </a:r>
            <a:r>
              <a:rPr lang="en-US" b="1" dirty="0" err="1"/>
              <a:t>moins</a:t>
            </a:r>
            <a:r>
              <a:rPr lang="en-US" b="1" dirty="0"/>
              <a:t> </a:t>
            </a:r>
            <a:r>
              <a:rPr lang="en-US" b="1" dirty="0" err="1"/>
              <a:t>recherchés</a:t>
            </a:r>
            <a:r>
              <a:rPr lang="en-US" b="1" dirty="0"/>
              <a:t>  par les </a:t>
            </a:r>
            <a:r>
              <a:rPr lang="en-US" b="1" dirty="0" err="1"/>
              <a:t>marketeurs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4"/>
          <p:cNvSpPr txBox="1">
            <a:spLocks noGrp="1"/>
          </p:cNvSpPr>
          <p:nvPr>
            <p:ph type="title"/>
          </p:nvPr>
        </p:nvSpPr>
        <p:spPr>
          <a:xfrm>
            <a:off x="623900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Drive-to-Store - </a:t>
            </a:r>
            <a:r>
              <a:rPr lang="en-US" dirty="0" err="1"/>
              <a:t>Facteurs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Digital-to-Store</a:t>
            </a:r>
            <a:endParaRPr dirty="0"/>
          </a:p>
        </p:txBody>
      </p:sp>
      <p:pic>
        <p:nvPicPr>
          <p:cNvPr id="463" name="Google Shape;4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950" y="1599200"/>
            <a:ext cx="8889476" cy="3400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4" name="Google Shape;464;p44"/>
          <p:cNvSpPr txBox="1">
            <a:spLocks noGrp="1"/>
          </p:cNvSpPr>
          <p:nvPr>
            <p:ph type="body" idx="1"/>
          </p:nvPr>
        </p:nvSpPr>
        <p:spPr>
          <a:xfrm>
            <a:off x="5952325" y="5115850"/>
            <a:ext cx="6169200" cy="14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1- Impact (26%)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2- Data/insights (15%)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3- Rapidité/efficacité (13%)</a:t>
            </a:r>
            <a:endParaRPr/>
          </a:p>
        </p:txBody>
      </p:sp>
      <p:sp>
        <p:nvSpPr>
          <p:cNvPr id="465" name="Google Shape;465;p44"/>
          <p:cNvSpPr txBox="1">
            <a:spLocks noGrp="1"/>
          </p:cNvSpPr>
          <p:nvPr>
            <p:ph type="body" idx="1"/>
          </p:nvPr>
        </p:nvSpPr>
        <p:spPr>
          <a:xfrm>
            <a:off x="889650" y="5301050"/>
            <a:ext cx="6169200" cy="14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Top 3 des facteurs d’investissement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par les Retailers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5"/>
          <p:cNvSpPr txBox="1">
            <a:spLocks noGrp="1"/>
          </p:cNvSpPr>
          <p:nvPr>
            <p:ph type="title"/>
          </p:nvPr>
        </p:nvSpPr>
        <p:spPr>
          <a:xfrm>
            <a:off x="623900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Drive-to-Store – Challenges de la </a:t>
            </a:r>
            <a:r>
              <a:rPr lang="en-US" dirty="0" err="1"/>
              <a:t>mesure</a:t>
            </a:r>
            <a:endParaRPr dirty="0"/>
          </a:p>
        </p:txBody>
      </p:sp>
      <p:pic>
        <p:nvPicPr>
          <p:cNvPr id="472" name="Google Shape;472;p45"/>
          <p:cNvPicPr preferRelativeResize="0"/>
          <p:nvPr/>
        </p:nvPicPr>
        <p:blipFill/>
        <p:spPr>
          <a:xfrm>
            <a:off x="13075600" y="2205164"/>
            <a:ext cx="9172625" cy="352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3" name="Google Shape;473;p45"/>
          <p:cNvSpPr txBox="1">
            <a:spLocks noGrp="1"/>
          </p:cNvSpPr>
          <p:nvPr>
            <p:ph type="body" idx="1"/>
          </p:nvPr>
        </p:nvSpPr>
        <p:spPr>
          <a:xfrm>
            <a:off x="5952325" y="5192050"/>
            <a:ext cx="6169200" cy="14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1- Méconnaissance (67%)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2- Manque de confiance (32%)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3- Absence de solution de mesure (22%)</a:t>
            </a:r>
            <a:endParaRPr/>
          </a:p>
        </p:txBody>
      </p:sp>
      <p:sp>
        <p:nvSpPr>
          <p:cNvPr id="474" name="Google Shape;474;p45"/>
          <p:cNvSpPr txBox="1">
            <a:spLocks noGrp="1"/>
          </p:cNvSpPr>
          <p:nvPr>
            <p:ph type="body" idx="1"/>
          </p:nvPr>
        </p:nvSpPr>
        <p:spPr>
          <a:xfrm>
            <a:off x="889650" y="5377250"/>
            <a:ext cx="6169200" cy="14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Top 3 des </a:t>
            </a:r>
            <a:r>
              <a:rPr lang="en-US" b="1" dirty="0" err="1"/>
              <a:t>freins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la measure des</a:t>
            </a: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 err="1"/>
              <a:t>campagnes</a:t>
            </a:r>
            <a:r>
              <a:rPr lang="en-US" b="1" dirty="0"/>
              <a:t> Drive-to-Store</a:t>
            </a:r>
            <a:endParaRPr b="1" dirty="0"/>
          </a:p>
        </p:txBody>
      </p:sp>
      <p:pic>
        <p:nvPicPr>
          <p:cNvPr id="1026" name="Picture 2" descr="https://lh6.googleusercontent.com/vuyp8SB8cM17PKjfK28uXPJxYIFt3nAV6474cfj8252LV1ATyOWWlr5TGyuuEN3WaqqBV-Su3He7BpX8KIecUgikzayAK9HGmBbYebrXs4TlMrYc3GD-BslaAZq2tViCTzFVFo6dBzY">
            <a:extLst>
              <a:ext uri="{FF2B5EF4-FFF2-40B4-BE49-F238E27FC236}">
                <a16:creationId xmlns:a16="http://schemas.microsoft.com/office/drawing/2014/main" id="{1EA5053F-DB17-7E45-B87F-3978350E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44" y="1615413"/>
            <a:ext cx="8635161" cy="34438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836627" y="2628019"/>
            <a:ext cx="306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</a:t>
            </a:r>
            <a:r>
              <a:rPr lang="en-US" sz="1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experts de la</a:t>
            </a:r>
            <a:endParaRPr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publicité digitale</a:t>
            </a:r>
            <a:endParaRPr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836627" y="3988223"/>
            <a:ext cx="306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+1000 </a:t>
            </a:r>
            <a:r>
              <a:rPr lang="en-US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clients satisfaits</a:t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836627" y="5486058"/>
            <a:ext cx="306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+10,000 </a:t>
            </a:r>
            <a:r>
              <a:rPr lang="en-US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campagnes</a:t>
            </a:r>
            <a:endParaRPr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28" descr="MAP-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827" y="2219469"/>
            <a:ext cx="6599531" cy="356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9285" y="1911386"/>
            <a:ext cx="831531" cy="83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9285" y="3355936"/>
            <a:ext cx="831531" cy="83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9285" y="4606902"/>
            <a:ext cx="831531" cy="83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7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490" name="Google Shape;490;p47"/>
          <p:cNvSpPr txBox="1">
            <a:spLocks noGrp="1"/>
          </p:cNvSpPr>
          <p:nvPr>
            <p:ph type="body" idx="1"/>
          </p:nvPr>
        </p:nvSpPr>
        <p:spPr>
          <a:xfrm>
            <a:off x="2046100" y="1659435"/>
            <a:ext cx="8998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Le Drive-to-Store </a:t>
            </a:r>
            <a:r>
              <a:rPr lang="en-US" sz="2000" dirty="0" err="1"/>
              <a:t>représente</a:t>
            </a:r>
            <a:r>
              <a:rPr lang="en-US" sz="2000" dirty="0"/>
              <a:t> la </a:t>
            </a:r>
            <a:r>
              <a:rPr lang="en-US" sz="2000" dirty="0" err="1"/>
              <a:t>majorité</a:t>
            </a:r>
            <a:r>
              <a:rPr lang="en-US" sz="2000" dirty="0"/>
              <a:t> des </a:t>
            </a:r>
            <a:r>
              <a:rPr lang="en-US" sz="2000" dirty="0" err="1"/>
              <a:t>investissements</a:t>
            </a:r>
            <a:r>
              <a:rPr lang="en-US" sz="2000" dirty="0"/>
              <a:t> </a:t>
            </a:r>
            <a:r>
              <a:rPr lang="en-US" sz="2000" dirty="0" err="1"/>
              <a:t>publicitaires</a:t>
            </a:r>
            <a:r>
              <a:rPr lang="en-US" sz="2000" dirty="0"/>
              <a:t> des retailers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 err="1"/>
              <a:t>Croissance</a:t>
            </a:r>
            <a:r>
              <a:rPr lang="en-US" sz="2000" dirty="0"/>
              <a:t> des activations </a:t>
            </a:r>
            <a:r>
              <a:rPr lang="en-US" sz="2000" dirty="0" err="1"/>
              <a:t>mesurables</a:t>
            </a:r>
            <a:r>
              <a:rPr lang="en-US" sz="2000" dirty="0"/>
              <a:t> et </a:t>
            </a:r>
            <a:r>
              <a:rPr lang="en-US" sz="2000" dirty="0" err="1"/>
              <a:t>optimisables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temps </a:t>
            </a:r>
            <a:r>
              <a:rPr lang="en-US" sz="2000" dirty="0" err="1"/>
              <a:t>réel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 err="1"/>
              <a:t>Changement</a:t>
            </a:r>
            <a:r>
              <a:rPr lang="en-US" sz="2000" dirty="0"/>
              <a:t> de KPIs pour les retailers </a:t>
            </a:r>
            <a:r>
              <a:rPr lang="en-US" sz="2000" dirty="0" err="1"/>
              <a:t>vers</a:t>
            </a:r>
            <a:r>
              <a:rPr lang="en-US" sz="2000" dirty="0"/>
              <a:t> des KPI Business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Challenges et </a:t>
            </a:r>
            <a:r>
              <a:rPr lang="en-US" sz="2000" dirty="0" err="1"/>
              <a:t>évangélisation</a:t>
            </a:r>
            <a:endParaRPr sz="2000" dirty="0"/>
          </a:p>
        </p:txBody>
      </p:sp>
      <p:pic>
        <p:nvPicPr>
          <p:cNvPr id="491" name="Google Shape;4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750" y="1730878"/>
            <a:ext cx="637375" cy="6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063" y="2911550"/>
            <a:ext cx="710749" cy="71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072" y="3994400"/>
            <a:ext cx="710725" cy="7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075" y="5236400"/>
            <a:ext cx="710725" cy="7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8"/>
          <p:cNvSpPr txBox="1">
            <a:spLocks noGrp="1"/>
          </p:cNvSpPr>
          <p:nvPr>
            <p:ph type="body" idx="1"/>
          </p:nvPr>
        </p:nvSpPr>
        <p:spPr>
          <a:xfrm>
            <a:off x="529275" y="157848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/>
              <a:t>Merci !</a:t>
            </a:r>
            <a:endParaRPr sz="6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Nicolas Rieul</a:t>
            </a:r>
            <a:endParaRPr sz="24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Global Chief Strategy &amp; Marketing Officer, S4M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nicolas.rieul@s4m.io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Pour recevoir le rapport : </a:t>
            </a:r>
            <a:r>
              <a:rPr lang="en-US" b="1" u="sng">
                <a:solidFill>
                  <a:srgbClr val="5DB7CD"/>
                </a:solidFill>
              </a:rPr>
              <a:t>communication@s4m.io</a:t>
            </a:r>
            <a:endParaRPr b="1" u="sng">
              <a:solidFill>
                <a:srgbClr val="5DB7C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8250A99-B20D-4AF4-B3C0-8FF533D67E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45" r="14542" b="7889"/>
          <a:stretch/>
        </p:blipFill>
        <p:spPr>
          <a:xfrm>
            <a:off x="1772924" y="0"/>
            <a:ext cx="10419076" cy="6861626"/>
          </a:xfrm>
        </p:spPr>
      </p:pic>
      <p:sp>
        <p:nvSpPr>
          <p:cNvPr id="3" name="Rectangle 2"/>
          <p:cNvSpPr/>
          <p:nvPr/>
        </p:nvSpPr>
        <p:spPr>
          <a:xfrm>
            <a:off x="-64159" y="1"/>
            <a:ext cx="49876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B4B64-6A4F-4E4B-80CA-B952770B5A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641" y="5064029"/>
            <a:ext cx="1866814" cy="915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EA1EF-F852-4109-8858-FD841AF7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1582"/>
            <a:ext cx="2487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340A1-8C4D-4D4C-95EF-E04D7D9D59A3}"/>
              </a:ext>
            </a:extLst>
          </p:cNvPr>
          <p:cNvSpPr txBox="1"/>
          <p:nvPr/>
        </p:nvSpPr>
        <p:spPr>
          <a:xfrm>
            <a:off x="-64159" y="1194036"/>
            <a:ext cx="498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Merci</a:t>
            </a:r>
            <a:r>
              <a:rPr lang="en-US" sz="2400" dirty="0"/>
              <a:t>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54156-DB8B-4711-BA04-0E60B1F09988}"/>
              </a:ext>
            </a:extLst>
          </p:cNvPr>
          <p:cNvSpPr/>
          <p:nvPr/>
        </p:nvSpPr>
        <p:spPr>
          <a:xfrm>
            <a:off x="112259" y="4455702"/>
            <a:ext cx="473357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1" dirty="0"/>
              <a:t>For more information or to see a demo of Fusio by S4M, please get in touch.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E98E6E-E421-4982-9E24-DC22147EF592}"/>
              </a:ext>
            </a:extLst>
          </p:cNvPr>
          <p:cNvGrpSpPr/>
          <p:nvPr/>
        </p:nvGrpSpPr>
        <p:grpSpPr>
          <a:xfrm>
            <a:off x="961145" y="4473553"/>
            <a:ext cx="3035806" cy="610628"/>
            <a:chOff x="1620034" y="4913742"/>
            <a:chExt cx="3035806" cy="6106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08DB70-C200-412F-AD41-FB288C626A8F}"/>
                </a:ext>
              </a:extLst>
            </p:cNvPr>
            <p:cNvSpPr txBox="1"/>
            <p:nvPr/>
          </p:nvSpPr>
          <p:spPr>
            <a:xfrm>
              <a:off x="2129825" y="4913742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itchFamily="2" charset="0"/>
                </a:rPr>
                <a:t>Nicolas </a:t>
              </a:r>
              <a:r>
                <a:rPr lang="en-US" sz="1400" dirty="0" err="1">
                  <a:solidFill>
                    <a:schemeClr val="tx1"/>
                  </a:solidFill>
                  <a:latin typeface="Helvetica" pitchFamily="2" charset="0"/>
                </a:rPr>
                <a:t>Rieul</a:t>
              </a:r>
              <a:endParaRPr lang="en-US" sz="14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79A6E1-C088-4D31-A927-66C1D1D180FA}"/>
                </a:ext>
              </a:extLst>
            </p:cNvPr>
            <p:cNvSpPr txBox="1"/>
            <p:nvPr/>
          </p:nvSpPr>
          <p:spPr>
            <a:xfrm>
              <a:off x="1620034" y="5216593"/>
              <a:ext cx="303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Helvetica" pitchFamily="2" charset="0"/>
                </a:rPr>
                <a:t>Chief Strategy &amp; Marketing Officer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8045EF4D-E82F-45C3-B58C-8C4632D4E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84" y="2145727"/>
            <a:ext cx="2158550" cy="21585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154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5"/>
            <a:extLst>
              <a:ext uri="{FF2B5EF4-FFF2-40B4-BE49-F238E27FC236}">
                <a16:creationId xmlns:a16="http://schemas.microsoft.com/office/drawing/2014/main" id="{34B631C9-3E90-DE4D-AB6E-850ABEA814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79269"/>
            <a:ext cx="5150521" cy="6278731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4AA39BA7-2167-0E48-BC63-F63437FF1B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99804" y="2982241"/>
            <a:ext cx="662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« La moitié de mes investissements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publicitaires est gaspillée.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Le problème, c’est que j’ignore quelle moitié.» 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ADEBE285-BF22-1F45-A2BA-7CA9F83560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24669" y="4187989"/>
            <a:ext cx="2801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John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Wanamaker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1838 - 1922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Helvetica Light" panose="020B0403020202020204" pitchFamily="34" charset="0"/>
                <a:cs typeface="Arial"/>
                <a:sym typeface="Arial"/>
              </a:rPr>
              <a:t>Pionnier du marketing</a:t>
            </a:r>
          </a:p>
        </p:txBody>
      </p:sp>
    </p:spTree>
    <p:extLst>
      <p:ext uri="{BB962C8B-B14F-4D97-AF65-F5344CB8AC3E}">
        <p14:creationId xmlns:p14="http://schemas.microsoft.com/office/powerpoint/2010/main" val="159687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grpSp>
        <p:nvGrpSpPr>
          <p:cNvPr id="195" name="Google Shape;195;p29"/>
          <p:cNvGrpSpPr/>
          <p:nvPr/>
        </p:nvGrpSpPr>
        <p:grpSpPr>
          <a:xfrm>
            <a:off x="10038398" y="3964462"/>
            <a:ext cx="1046952" cy="89100"/>
            <a:chOff x="7011979" y="1844824"/>
            <a:chExt cx="1046952" cy="89100"/>
          </a:xfrm>
        </p:grpSpPr>
        <p:cxnSp>
          <p:nvCxnSpPr>
            <p:cNvPr id="196" name="Google Shape;196;p29"/>
            <p:cNvCxnSpPr/>
            <p:nvPr/>
          </p:nvCxnSpPr>
          <p:spPr>
            <a:xfrm rot="10800000">
              <a:off x="7137931" y="1844824"/>
              <a:ext cx="921000" cy="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29"/>
            <p:cNvCxnSpPr/>
            <p:nvPr/>
          </p:nvCxnSpPr>
          <p:spPr>
            <a:xfrm flipH="1">
              <a:off x="7011979" y="1844824"/>
              <a:ext cx="126000" cy="89100"/>
            </a:xfrm>
            <a:prstGeom prst="straightConnector1">
              <a:avLst/>
            </a:prstGeom>
            <a:noFill/>
            <a:ln w="9525" cap="flat" cmpd="sng">
              <a:solidFill>
                <a:srgbClr val="F2F2F2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785" y="3936563"/>
            <a:ext cx="369735" cy="45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8893299" y="3996450"/>
            <a:ext cx="1383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magasin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1675836" y="3964444"/>
            <a:ext cx="107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ligne</a:t>
            </a:r>
            <a:endParaRPr>
              <a:solidFill>
                <a:srgbClr val="888888"/>
              </a:solidFill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719" y="3936576"/>
            <a:ext cx="394425" cy="394425"/>
          </a:xfrm>
          <a:prstGeom prst="rect">
            <a:avLst/>
          </a:prstGeom>
          <a:noFill/>
          <a:ln>
            <a:noFill/>
          </a:ln>
          <a:effectLst>
            <a:reflection stA="11000" endPos="43000" dist="25400" dir="5400000" fadeDir="5400012" sy="-100000" algn="bl" rotWithShape="0"/>
          </a:effectLst>
        </p:spPr>
      </p:pic>
      <p:grpSp>
        <p:nvGrpSpPr>
          <p:cNvPr id="202" name="Google Shape;202;p29"/>
          <p:cNvGrpSpPr/>
          <p:nvPr/>
        </p:nvGrpSpPr>
        <p:grpSpPr>
          <a:xfrm>
            <a:off x="1414424" y="1562812"/>
            <a:ext cx="1913113" cy="1896578"/>
            <a:chOff x="4766706" y="1115820"/>
            <a:chExt cx="1952555" cy="1935678"/>
          </a:xfrm>
        </p:grpSpPr>
        <p:sp>
          <p:nvSpPr>
            <p:cNvPr id="203" name="Google Shape;203;p29"/>
            <p:cNvSpPr/>
            <p:nvPr/>
          </p:nvSpPr>
          <p:spPr>
            <a:xfrm>
              <a:off x="4766706" y="1115820"/>
              <a:ext cx="1947300" cy="1848900"/>
            </a:xfrm>
            <a:prstGeom prst="ellipse">
              <a:avLst/>
            </a:prstGeom>
            <a:solidFill>
              <a:srgbClr val="88BFD2">
                <a:alpha val="1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4" name="Google Shape;204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93426" y="1658622"/>
              <a:ext cx="396991" cy="1083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17777" y="1711852"/>
              <a:ext cx="401047" cy="10946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6" name="Google Shape;206;p29"/>
            <p:cNvGrpSpPr/>
            <p:nvPr/>
          </p:nvGrpSpPr>
          <p:grpSpPr>
            <a:xfrm>
              <a:off x="5444077" y="1610016"/>
              <a:ext cx="393817" cy="1074914"/>
              <a:chOff x="5444077" y="1610016"/>
              <a:chExt cx="393817" cy="1074914"/>
            </a:xfrm>
          </p:grpSpPr>
          <p:pic>
            <p:nvPicPr>
              <p:cNvPr id="207" name="Google Shape;207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444077" y="1610016"/>
                <a:ext cx="393817" cy="10749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537132" y="1918939"/>
                <a:ext cx="189251" cy="293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" name="Google Shape;209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49641" y="1956850"/>
              <a:ext cx="401047" cy="10946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0" name="Google Shape;210;p29"/>
            <p:cNvGrpSpPr/>
            <p:nvPr/>
          </p:nvGrpSpPr>
          <p:grpSpPr>
            <a:xfrm>
              <a:off x="5225898" y="1924473"/>
              <a:ext cx="393817" cy="1074914"/>
              <a:chOff x="5225898" y="1924473"/>
              <a:chExt cx="393817" cy="1074914"/>
            </a:xfrm>
          </p:grpSpPr>
          <p:pic>
            <p:nvPicPr>
              <p:cNvPr id="211" name="Google Shape;211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225898" y="1924473"/>
                <a:ext cx="393817" cy="10749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319417" y="2238253"/>
                <a:ext cx="189251" cy="293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3" name="Google Shape;213;p29"/>
            <p:cNvGrpSpPr/>
            <p:nvPr/>
          </p:nvGrpSpPr>
          <p:grpSpPr>
            <a:xfrm>
              <a:off x="6055329" y="1765130"/>
              <a:ext cx="393817" cy="1074914"/>
              <a:chOff x="6055329" y="1765130"/>
              <a:chExt cx="393817" cy="1074914"/>
            </a:xfrm>
          </p:grpSpPr>
          <p:pic>
            <p:nvPicPr>
              <p:cNvPr id="214" name="Google Shape;214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55329" y="1765130"/>
                <a:ext cx="393817" cy="10749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153989" y="2071339"/>
                <a:ext cx="189251" cy="293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6" name="Google Shape;216;p29"/>
            <p:cNvSpPr/>
            <p:nvPr/>
          </p:nvSpPr>
          <p:spPr>
            <a:xfrm>
              <a:off x="4771961" y="1161012"/>
              <a:ext cx="1947300" cy="1848900"/>
            </a:xfrm>
            <a:prstGeom prst="ellipse">
              <a:avLst/>
            </a:prstGeom>
            <a:noFill/>
            <a:ln w="73025" cap="flat" cmpd="sng">
              <a:solidFill>
                <a:srgbClr val="B3B3B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7" name="Google Shape;217;p29"/>
          <p:cNvGrpSpPr/>
          <p:nvPr/>
        </p:nvGrpSpPr>
        <p:grpSpPr>
          <a:xfrm>
            <a:off x="8246594" y="1562796"/>
            <a:ext cx="2761148" cy="2009813"/>
            <a:chOff x="8077353" y="1708227"/>
            <a:chExt cx="2639721" cy="1936796"/>
          </a:xfrm>
        </p:grpSpPr>
        <p:pic>
          <p:nvPicPr>
            <p:cNvPr id="218" name="Google Shape;218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6534" y="2597609"/>
              <a:ext cx="933910" cy="865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36042" y="2515435"/>
              <a:ext cx="268062" cy="770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9"/>
            <p:cNvSpPr/>
            <p:nvPr/>
          </p:nvSpPr>
          <p:spPr>
            <a:xfrm>
              <a:off x="9202555" y="2304160"/>
              <a:ext cx="1391400" cy="1173900"/>
            </a:xfrm>
            <a:prstGeom prst="rect">
              <a:avLst/>
            </a:prstGeom>
            <a:solidFill>
              <a:srgbClr val="88BFD2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21" name="Google Shape;221;p29"/>
            <p:cNvGrpSpPr/>
            <p:nvPr/>
          </p:nvGrpSpPr>
          <p:grpSpPr>
            <a:xfrm>
              <a:off x="8393878" y="2460531"/>
              <a:ext cx="379731" cy="1091726"/>
              <a:chOff x="8393878" y="1956475"/>
              <a:chExt cx="379731" cy="1091726"/>
            </a:xfrm>
          </p:grpSpPr>
          <p:pic>
            <p:nvPicPr>
              <p:cNvPr id="222" name="Google Shape;222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8393878" y="1956475"/>
                <a:ext cx="379731" cy="1091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491102" y="2263804"/>
                <a:ext cx="189251" cy="293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29"/>
            <p:cNvGrpSpPr/>
            <p:nvPr/>
          </p:nvGrpSpPr>
          <p:grpSpPr>
            <a:xfrm>
              <a:off x="9158467" y="2499743"/>
              <a:ext cx="368974" cy="1060801"/>
              <a:chOff x="9158467" y="1995687"/>
              <a:chExt cx="368974" cy="1060801"/>
            </a:xfrm>
          </p:grpSpPr>
          <p:pic>
            <p:nvPicPr>
              <p:cNvPr id="225" name="Google Shape;225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158467" y="1995687"/>
                <a:ext cx="368974" cy="10608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9248329" y="2302587"/>
                <a:ext cx="189251" cy="293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29"/>
            <p:cNvGrpSpPr/>
            <p:nvPr/>
          </p:nvGrpSpPr>
          <p:grpSpPr>
            <a:xfrm>
              <a:off x="9660802" y="2631252"/>
              <a:ext cx="298216" cy="857372"/>
              <a:chOff x="9660802" y="2127196"/>
              <a:chExt cx="298216" cy="857372"/>
            </a:xfrm>
          </p:grpSpPr>
          <p:pic>
            <p:nvPicPr>
              <p:cNvPr id="228" name="Google Shape;228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660802" y="2127196"/>
                <a:ext cx="298216" cy="8573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9731585" y="2370238"/>
                <a:ext cx="164476" cy="255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0" name="Google Shape;230;p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62649" y="1708227"/>
              <a:ext cx="2454425" cy="1856607"/>
            </a:xfrm>
            <a:prstGeom prst="rect">
              <a:avLst/>
            </a:prstGeom>
            <a:noFill/>
            <a:ln>
              <a:noFill/>
            </a:ln>
            <a:effectLst>
              <a:reflection stA="25000" endPos="28000" fadeDir="5400012" sy="-100000" algn="bl" rotWithShape="0"/>
            </a:effectLst>
          </p:spPr>
        </p:pic>
        <p:pic>
          <p:nvPicPr>
            <p:cNvPr id="231" name="Google Shape;231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8077353" y="2535462"/>
              <a:ext cx="385935" cy="1109561"/>
            </a:xfrm>
            <a:prstGeom prst="rect">
              <a:avLst/>
            </a:prstGeom>
            <a:noFill/>
            <a:ln>
              <a:noFill/>
            </a:ln>
            <a:effectLst>
              <a:reflection stA="21000" endPos="17000" fadeDir="5400012" sy="-100000" algn="bl" rotWithShape="0"/>
            </a:effectLst>
          </p:spPr>
        </p:pic>
      </p:grpSp>
      <p:sp>
        <p:nvSpPr>
          <p:cNvPr id="232" name="Google Shape;232;p29"/>
          <p:cNvSpPr/>
          <p:nvPr/>
        </p:nvSpPr>
        <p:spPr>
          <a:xfrm>
            <a:off x="4150725" y="2430625"/>
            <a:ext cx="327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Mesurer</a:t>
            </a:r>
            <a:r>
              <a:rPr lang="en-US" sz="1600" b="1" dirty="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les </a:t>
            </a:r>
            <a:r>
              <a:rPr lang="en-US" sz="1600" b="1" dirty="0" err="1">
                <a:solidFill>
                  <a:srgbClr val="F5BD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visites</a:t>
            </a:r>
            <a:r>
              <a:rPr lang="en-US" sz="1600" b="1" dirty="0">
                <a:solidFill>
                  <a:srgbClr val="F5BD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600" b="1" dirty="0" err="1">
                <a:solidFill>
                  <a:srgbClr val="F5BD4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incrémentales</a:t>
            </a:r>
            <a:endParaRPr dirty="0"/>
          </a:p>
        </p:txBody>
      </p:sp>
      <p:cxnSp>
        <p:nvCxnSpPr>
          <p:cNvPr id="233" name="Google Shape;233;p29"/>
          <p:cNvCxnSpPr/>
          <p:nvPr/>
        </p:nvCxnSpPr>
        <p:spPr>
          <a:xfrm rot="10800000">
            <a:off x="3922573" y="2403328"/>
            <a:ext cx="0" cy="393300"/>
          </a:xfrm>
          <a:prstGeom prst="straightConnector1">
            <a:avLst/>
          </a:prstGeom>
          <a:noFill/>
          <a:ln w="9525" cap="flat" cmpd="sng">
            <a:solidFill>
              <a:srgbClr val="F5BD4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29"/>
          <p:cNvCxnSpPr/>
          <p:nvPr/>
        </p:nvCxnSpPr>
        <p:spPr>
          <a:xfrm rot="10800000">
            <a:off x="7757323" y="2403328"/>
            <a:ext cx="0" cy="393300"/>
          </a:xfrm>
          <a:prstGeom prst="straightConnector1">
            <a:avLst/>
          </a:prstGeom>
          <a:noFill/>
          <a:ln w="9525" cap="flat" cmpd="sng">
            <a:solidFill>
              <a:srgbClr val="F5BD4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29"/>
          <p:cNvSpPr/>
          <p:nvPr/>
        </p:nvSpPr>
        <p:spPr>
          <a:xfrm>
            <a:off x="4652915" y="1331456"/>
            <a:ext cx="2328900" cy="730800"/>
          </a:xfrm>
          <a:prstGeom prst="rect">
            <a:avLst/>
          </a:prstGeom>
          <a:solidFill>
            <a:srgbClr val="5DB7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62356" y="1288724"/>
            <a:ext cx="1710032" cy="81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 descr="A screenshot of a cell phon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34222" y="3545366"/>
            <a:ext cx="4479058" cy="301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Objectifs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921600" y="162558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1ère étude portant sur l’objectif de campagne Drive-to-Store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Quantifier le marché de la publicité drive-to-store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Analyser la répartition des médias dans les investissements Drive-to-Store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Comparer les investissements entre les industries du retail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Identifier les facteurs de croissance et les freins</a:t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600" y="3540775"/>
            <a:ext cx="648375" cy="6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600" y="2566350"/>
            <a:ext cx="648375" cy="6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600" y="4577975"/>
            <a:ext cx="648375" cy="6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1600" y="1607712"/>
            <a:ext cx="648375" cy="6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600" y="5536714"/>
            <a:ext cx="648375" cy="64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IHS Markit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910275" y="157848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Entreprise d’informations économiques basée aux Etats-Unis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+15 ans d’expertise sur le marché de la publicité traditionnelle et digitale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AdEx Benchmark - IAB Europe</a:t>
            </a:r>
            <a:endParaRPr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250" y="3905351"/>
            <a:ext cx="3820184" cy="2263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25" y="5426726"/>
            <a:ext cx="2050275" cy="10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2164" y="4308367"/>
            <a:ext cx="3820188" cy="22469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0" name="Google Shape;26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6324" y="1628375"/>
            <a:ext cx="3379976" cy="13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Méthodologie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856600" y="1426075"/>
            <a:ext cx="9851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Sources d’informations</a:t>
            </a:r>
            <a:endParaRPr b="1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Données propriétaires IHS 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400 interviews avec des décideurs marketing dans les entreprises du retail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Industries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Automobile, Cosmétiques et Beauté, CPG/FMCG, Distribution, Mobilier et Décoration, Mode, Restauration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Pays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Belgique, Canada, France, Espagne, Etats-Unis, Italie, Royaume-Uni, Singapour</a:t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175" y="3785400"/>
            <a:ext cx="462950" cy="4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400" y="3785400"/>
            <a:ext cx="462950" cy="4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222" y="3939575"/>
            <a:ext cx="436275" cy="436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pic>
      <p:pic>
        <p:nvPicPr>
          <p:cNvPr id="271" name="Google Shape;27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5950" y="3785400"/>
            <a:ext cx="436275" cy="4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75550" y="3785400"/>
            <a:ext cx="462950" cy="4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0050" y="3785400"/>
            <a:ext cx="462950" cy="4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0275" y="3747325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96700" y="3747325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48750" y="5734066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23393" y="5734066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36074" y="5734064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56527" y="5734064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10731" y="5734075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48118" y="5734075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93905" y="5734075"/>
            <a:ext cx="539100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102324" y="5734062"/>
            <a:ext cx="539100" cy="53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Définition</a:t>
            </a:r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834075" y="1883278"/>
            <a:ext cx="10515600" cy="327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   Drive-to-Store</a:t>
            </a:r>
            <a:endParaRPr b="1" dirty="0"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“</a:t>
            </a:r>
            <a:r>
              <a:rPr lang="en-US" i="1" dirty="0" err="1"/>
              <a:t>Toute</a:t>
            </a:r>
            <a:r>
              <a:rPr lang="en-US" i="1" dirty="0"/>
              <a:t> </a:t>
            </a:r>
            <a:r>
              <a:rPr lang="en-US" i="1" dirty="0" err="1"/>
              <a:t>forme</a:t>
            </a:r>
            <a:r>
              <a:rPr lang="en-US" i="1" dirty="0"/>
              <a:t> de </a:t>
            </a:r>
            <a:r>
              <a:rPr lang="en-US" i="1" dirty="0" err="1"/>
              <a:t>publicité</a:t>
            </a:r>
            <a:r>
              <a:rPr lang="en-US" i="1" dirty="0"/>
              <a:t> </a:t>
            </a:r>
            <a:r>
              <a:rPr lang="en-US" i="1" dirty="0" err="1"/>
              <a:t>dont</a:t>
            </a:r>
            <a:r>
              <a:rPr lang="en-US" i="1" dirty="0"/>
              <a:t> le but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endParaRPr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 err="1"/>
              <a:t>d'augmenter</a:t>
            </a:r>
            <a:r>
              <a:rPr lang="en-US" i="1" dirty="0"/>
              <a:t> le </a:t>
            </a:r>
            <a:r>
              <a:rPr lang="en-US" i="1" dirty="0" err="1"/>
              <a:t>trafic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point de vente physique.</a:t>
            </a:r>
            <a:r>
              <a:rPr lang="en-US" dirty="0"/>
              <a:t>”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  </a:t>
            </a:r>
            <a:r>
              <a:rPr lang="en-US" b="1" dirty="0" err="1"/>
              <a:t>Médias</a:t>
            </a:r>
            <a:r>
              <a:rPr lang="en-US" b="1" dirty="0"/>
              <a:t> </a:t>
            </a:r>
            <a:r>
              <a:rPr lang="en-US" b="1" dirty="0" err="1"/>
              <a:t>digitaux</a:t>
            </a:r>
            <a:r>
              <a:rPr lang="en-US" b="1" dirty="0"/>
              <a:t>			                  </a:t>
            </a:r>
            <a:r>
              <a:rPr lang="en-US" b="1" dirty="0" err="1"/>
              <a:t>Médias</a:t>
            </a:r>
            <a:r>
              <a:rPr lang="en-US" b="1" dirty="0"/>
              <a:t> </a:t>
            </a:r>
            <a:r>
              <a:rPr lang="en-US" b="1" dirty="0" err="1"/>
              <a:t>traditionnels</a:t>
            </a:r>
            <a:endParaRPr lang="fr-FR" dirty="0"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Desktop, Mobile, </a:t>
            </a:r>
            <a:r>
              <a:rPr lang="fr-FR" dirty="0" err="1"/>
              <a:t>Search</a:t>
            </a:r>
            <a:r>
              <a:rPr lang="fr-FR" dirty="0"/>
              <a:t>, Social	         Traditionnels : TV, Radio, </a:t>
            </a:r>
            <a:r>
              <a:rPr lang="fr-FR" dirty="0" err="1"/>
              <a:t>Print</a:t>
            </a:r>
            <a:r>
              <a:rPr lang="fr-FR" dirty="0"/>
              <a:t>, OOH, Prospectus</a:t>
            </a:r>
          </a:p>
        </p:txBody>
      </p:sp>
      <p:pic>
        <p:nvPicPr>
          <p:cNvPr id="291" name="Google Shape;291;p33"/>
          <p:cNvPicPr preferRelativeResize="0"/>
          <p:nvPr/>
        </p:nvPicPr>
        <p:blipFill rotWithShape="1">
          <a:blip r:embed="rId3">
            <a:alphaModFix/>
          </a:blip>
          <a:srcRect r="54452"/>
          <a:stretch/>
        </p:blipFill>
        <p:spPr>
          <a:xfrm>
            <a:off x="1630500" y="5263788"/>
            <a:ext cx="29892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 rotWithShape="1">
          <a:blip r:embed="rId3">
            <a:alphaModFix/>
          </a:blip>
          <a:srcRect l="46615"/>
          <a:stretch/>
        </p:blipFill>
        <p:spPr>
          <a:xfrm>
            <a:off x="6598500" y="5263788"/>
            <a:ext cx="3503549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800" y="1473125"/>
            <a:ext cx="3932751" cy="195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xfrm>
            <a:off x="529275" y="758354"/>
            <a:ext cx="10515600" cy="5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Drive-to-Store - Un marché en forte croissance</a:t>
            </a:r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body" idx="1"/>
          </p:nvPr>
        </p:nvSpPr>
        <p:spPr>
          <a:xfrm>
            <a:off x="7329950" y="1822975"/>
            <a:ext cx="474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/>
              <a:t>      </a:t>
            </a:r>
            <a:r>
              <a:rPr lang="en-US" sz="2400" b="1" dirty="0"/>
              <a:t>Monde</a:t>
            </a:r>
            <a:r>
              <a:rPr lang="en-US" b="1" dirty="0"/>
              <a:t> </a:t>
            </a:r>
            <a:endParaRPr b="1" dirty="0"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Drive-to-Store : 54 </a:t>
            </a:r>
            <a:r>
              <a:rPr lang="en-US" sz="1800" dirty="0" err="1"/>
              <a:t>Mds</a:t>
            </a:r>
            <a:r>
              <a:rPr lang="en-US" sz="1800" dirty="0"/>
              <a:t> € </a:t>
            </a:r>
            <a:r>
              <a:rPr lang="en-US" sz="1800" dirty="0" err="1"/>
              <a:t>en</a:t>
            </a:r>
            <a:r>
              <a:rPr lang="en-US" sz="1800" dirty="0"/>
              <a:t> 2019</a:t>
            </a: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73Mds € </a:t>
            </a:r>
            <a:r>
              <a:rPr lang="en-US" sz="1800" dirty="0" err="1"/>
              <a:t>en</a:t>
            </a:r>
            <a:r>
              <a:rPr lang="en-US" sz="1800" dirty="0"/>
              <a:t> 2023</a:t>
            </a:r>
            <a:endParaRPr sz="1800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58% des </a:t>
            </a:r>
            <a:r>
              <a:rPr lang="en-US" sz="1800" dirty="0" err="1"/>
              <a:t>investissements</a:t>
            </a:r>
            <a:r>
              <a:rPr lang="en-US" sz="1800" dirty="0"/>
              <a:t> des retailers</a:t>
            </a:r>
            <a:endParaRPr sz="1800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Marché de la </a:t>
            </a:r>
            <a:r>
              <a:rPr lang="en-US" sz="1800" dirty="0" err="1"/>
              <a:t>publicité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hausse</a:t>
            </a:r>
            <a:endParaRPr sz="1800" dirty="0"/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Part du Drive-to-Store </a:t>
            </a:r>
            <a:r>
              <a:rPr lang="en-US" sz="1800" dirty="0" err="1"/>
              <a:t>en</a:t>
            </a:r>
            <a:r>
              <a:rPr lang="en-US" sz="1800" dirty="0"/>
              <a:t> progression</a:t>
            </a:r>
            <a:endParaRPr sz="1800" dirty="0"/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4100" y="1916125"/>
            <a:ext cx="4487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75" y="1916126"/>
            <a:ext cx="6782226" cy="40678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S4M Palle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DB7CD"/>
      </a:accent1>
      <a:accent2>
        <a:srgbClr val="8CD1E1"/>
      </a:accent2>
      <a:accent3>
        <a:srgbClr val="A3A4D6"/>
      </a:accent3>
      <a:accent4>
        <a:srgbClr val="F6BE41"/>
      </a:accent4>
      <a:accent5>
        <a:srgbClr val="82D19D"/>
      </a:accent5>
      <a:accent6>
        <a:srgbClr val="D94D4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262626"/>
      </a:dk1>
      <a:lt1>
        <a:srgbClr val="FFFFFF"/>
      </a:lt1>
      <a:dk2>
        <a:srgbClr val="A7A7A7"/>
      </a:dk2>
      <a:lt2>
        <a:srgbClr val="535353"/>
      </a:lt2>
      <a:accent1>
        <a:srgbClr val="5DB7CD"/>
      </a:accent1>
      <a:accent2>
        <a:srgbClr val="8CD1E1"/>
      </a:accent2>
      <a:accent3>
        <a:srgbClr val="A3A4D6"/>
      </a:accent3>
      <a:accent4>
        <a:srgbClr val="F6BE41"/>
      </a:accent4>
      <a:accent5>
        <a:srgbClr val="82D19D"/>
      </a:accent5>
      <a:accent6>
        <a:srgbClr val="D94D4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647</Words>
  <Application>Microsoft Macintosh PowerPoint</Application>
  <PresentationFormat>Grand écran</PresentationFormat>
  <Paragraphs>185</Paragraphs>
  <Slides>22</Slides>
  <Notes>20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Helvetica Light</vt:lpstr>
      <vt:lpstr>Helvetica Neue Light</vt:lpstr>
      <vt:lpstr>Helvetica Neue</vt:lpstr>
      <vt:lpstr>Calibri</vt:lpstr>
      <vt:lpstr>Arial</vt:lpstr>
      <vt:lpstr>Helvetica</vt:lpstr>
      <vt:lpstr>Office Theme</vt:lpstr>
      <vt:lpstr>1_Office Theme</vt:lpstr>
      <vt:lpstr>State of Drive-to-Store Advertising 2019</vt:lpstr>
      <vt:lpstr>Introduction</vt:lpstr>
      <vt:lpstr>Présentation PowerPoint</vt:lpstr>
      <vt:lpstr>Introduction</vt:lpstr>
      <vt:lpstr>Objectifs</vt:lpstr>
      <vt:lpstr>IHS Markit</vt:lpstr>
      <vt:lpstr>Méthodologie</vt:lpstr>
      <vt:lpstr>Définition</vt:lpstr>
      <vt:lpstr>Drive-to-Store - Un marché en forte croissance</vt:lpstr>
      <vt:lpstr>Drive-to-Store - Le digital soutient cette croissance</vt:lpstr>
      <vt:lpstr>Drive-to-Store - Industries</vt:lpstr>
      <vt:lpstr>Drive-to-Store - Industries</vt:lpstr>
      <vt:lpstr>Drive-to-Store - Industries</vt:lpstr>
      <vt:lpstr>Drive-to-Store - Médias</vt:lpstr>
      <vt:lpstr>Drive-to-Store - Médias</vt:lpstr>
      <vt:lpstr>Drive-to-Store - Le digital comme levier d’efficacité</vt:lpstr>
      <vt:lpstr>Drive-to-Store - Vers des KPIs orientiés business</vt:lpstr>
      <vt:lpstr>Drive-to-Store - Facteurs d’investissement Digital-to-Store</vt:lpstr>
      <vt:lpstr>Drive-to-Store – Challenges de la mesure</vt:lpstr>
      <vt:lpstr>Conclusion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Nicolas Rieul</cp:lastModifiedBy>
  <cp:revision>5</cp:revision>
  <dcterms:modified xsi:type="dcterms:W3CDTF">2019-06-12T06:03:06Z</dcterms:modified>
</cp:coreProperties>
</file>